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82" y="10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ru-RU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cap="all" dirty="0"/>
              <a:t>Уровни принятия </a:t>
            </a:r>
            <a:r>
              <a:rPr lang="ru-RU" b="1" cap="all" dirty="0" smtClean="0"/>
              <a:t>решений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ГАЛИНА ВЕНИАМИНОВНА СОРИНА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74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Уровни принятия решений: основные </a:t>
            </a:r>
            <a:r>
              <a:rPr lang="ru-RU" b="1" dirty="0" smtClean="0"/>
              <a:t>характеристики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ctr">
              <a:lnSpc>
                <a:spcPct val="70000"/>
              </a:lnSpc>
            </a:pPr>
            <a:r>
              <a:rPr lang="ru-RU" sz="2400" dirty="0"/>
              <a:t>собрания акционеров, </a:t>
            </a:r>
            <a:endParaRPr lang="en-US" sz="2400" dirty="0"/>
          </a:p>
          <a:p>
            <a:pPr lvl="0" algn="ctr">
              <a:lnSpc>
                <a:spcPct val="70000"/>
              </a:lnSpc>
            </a:pPr>
            <a:r>
              <a:rPr lang="ru-RU" sz="2400" dirty="0"/>
              <a:t>совета директоров, </a:t>
            </a:r>
            <a:endParaRPr lang="en-US" sz="2400" dirty="0"/>
          </a:p>
          <a:p>
            <a:pPr lvl="0" algn="ctr">
              <a:lnSpc>
                <a:spcPct val="70000"/>
              </a:lnSpc>
            </a:pPr>
            <a:r>
              <a:rPr lang="ru-RU" sz="2400" dirty="0"/>
              <a:t>президента и правления,</a:t>
            </a:r>
            <a:endParaRPr lang="en-US" sz="2400" dirty="0"/>
          </a:p>
          <a:p>
            <a:pPr lvl="0" algn="ctr">
              <a:lnSpc>
                <a:spcPct val="70000"/>
              </a:lnSpc>
            </a:pPr>
            <a:r>
              <a:rPr lang="ru-RU" sz="2400" dirty="0"/>
              <a:t>первого вице-президента (разведка и добыча нефти и газа),</a:t>
            </a:r>
            <a:endParaRPr lang="en-US" sz="2400" dirty="0"/>
          </a:p>
          <a:p>
            <a:pPr lvl="0" algn="ctr">
              <a:lnSpc>
                <a:spcPct val="70000"/>
              </a:lnSpc>
            </a:pPr>
            <a:r>
              <a:rPr lang="ru-RU" sz="2400" dirty="0"/>
              <a:t>первого вице-президента (экономика и финансы),</a:t>
            </a:r>
            <a:endParaRPr lang="en-US" sz="2400" dirty="0"/>
          </a:p>
          <a:p>
            <a:pPr lvl="0" algn="ctr">
              <a:lnSpc>
                <a:spcPct val="70000"/>
              </a:lnSpc>
            </a:pPr>
            <a:r>
              <a:rPr lang="ru-RU" sz="2400" dirty="0"/>
              <a:t>первого вице-президента (переработки, поставка, маркетинг) [см.: Нефтяная компания ЛУКОЙЛ. Годовой отчет, 1999. С. 24]</a:t>
            </a:r>
            <a:r>
              <a:rPr lang="ru-RU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90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Обыденный и профессиональный уровни принятия </a:t>
            </a:r>
            <a:r>
              <a:rPr lang="ru-RU" b="1" dirty="0" smtClean="0"/>
              <a:t>решений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Следующая классификация уровней принятия решений выстраивается на основании признака </a:t>
            </a:r>
            <a:r>
              <a:rPr lang="ru-RU" sz="2400" b="1" i="1" dirty="0">
                <a:solidFill>
                  <a:srgbClr val="0070C0"/>
                </a:solidFill>
              </a:rPr>
              <a:t>быть/не быть профессиональной сферой деятельности</a:t>
            </a:r>
            <a:r>
              <a:rPr lang="ru-RU" sz="2400" i="1" dirty="0"/>
              <a:t>, т.е. в зависимости от сферы деятельности</a:t>
            </a:r>
            <a:r>
              <a:rPr lang="ru-RU" sz="2400" dirty="0"/>
              <a:t>. В таком случае мы получаем два уровня принятия решений: </a:t>
            </a:r>
            <a:endParaRPr lang="en-US" sz="2400" dirty="0"/>
          </a:p>
          <a:p>
            <a:pPr lvl="0" algn="ctr"/>
            <a:r>
              <a:rPr lang="ru-RU" sz="2400" dirty="0"/>
              <a:t>обыденный; </a:t>
            </a:r>
            <a:endParaRPr lang="en-US" sz="2400" dirty="0"/>
          </a:p>
          <a:p>
            <a:pPr lvl="0" algn="ctr"/>
            <a:r>
              <a:rPr lang="ru-RU" sz="2400" dirty="0"/>
              <a:t>профессиональный.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06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Обыденный и профессиональный уровни принятия </a:t>
            </a:r>
            <a:r>
              <a:rPr lang="ru-RU" b="1" dirty="0" smtClean="0"/>
              <a:t>решений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Обыденный </a:t>
            </a:r>
            <a:r>
              <a:rPr lang="ru-RU" dirty="0"/>
              <a:t>и профессиональный уровни принятия решений порой оказываются жестко взаимосвязанными между собой. Это происходит, в частности, тогда, когда какие-то профессиональные решения принимаются под влиянием определенных личностных, обыденных, семейных установок. Тем не менее очевидно, что </a:t>
            </a:r>
            <a:r>
              <a:rPr lang="ru-RU" b="1" dirty="0"/>
              <a:t>профессиональный уровень принятия решений характеризуется своими особенностями, выстраивается в соответствии со сложившимися в данной профессиональной области традициями, правилами, нормами. </a:t>
            </a:r>
            <a:r>
              <a:rPr lang="ru-RU" dirty="0"/>
              <a:t>Процедура поиска решения и принятое решение представляются в этом случае с использованием соответствующего понятийного аппарата, например врача, юриста, менеджера, других профессионалов.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9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Обыденный и профессиональный уровни принятия </a:t>
            </a:r>
            <a:r>
              <a:rPr lang="ru-RU" b="1" dirty="0" smtClean="0"/>
              <a:t>решений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i="1" dirty="0"/>
              <a:t>Профессионализация обеспечивает распространение в мире  общезначимых идей, универсальных образцов деятельности, формирование корпуса мировых лидеров в выделенной области</a:t>
            </a:r>
            <a:r>
              <a:rPr lang="ru-RU" sz="2400" dirty="0"/>
              <a:t> [см. подробнее: </a:t>
            </a:r>
            <a:r>
              <a:rPr lang="ru-RU" sz="2400" dirty="0" err="1"/>
              <a:t>Ярмак</a:t>
            </a:r>
            <a:r>
              <a:rPr lang="ru-RU" sz="2400" dirty="0"/>
              <a:t>, 2002].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9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Стратегический, оперативный и тактический уровни принятия </a:t>
            </a:r>
            <a:r>
              <a:rPr lang="ru-RU" b="1" dirty="0" smtClean="0"/>
              <a:t>решений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1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Стратегический, оперативный и тактический уровни принятия </a:t>
            </a:r>
            <a:r>
              <a:rPr lang="ru-RU" b="1" dirty="0" smtClean="0"/>
              <a:t>решений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i="1" dirty="0"/>
              <a:t>Стратегический уровень принятия решений</a:t>
            </a:r>
            <a:r>
              <a:rPr lang="ru-RU" sz="2400" dirty="0"/>
              <a:t> охватывает систему в целом. «Стратегические решения разрабатываются и контролируются на самом верхнем уровне управления. Нижестоящие уровни выполняют функции поставщиков информации для стратегического управления» [Зуб, 2002. С. 9]. </a:t>
            </a:r>
            <a:endParaRPr lang="en-US" sz="2400" dirty="0"/>
          </a:p>
          <a:p>
            <a:r>
              <a:rPr lang="ru-RU" sz="2400" dirty="0"/>
              <a:t>Стратегическое решение может касаться любой индивидуальной системы, включая человека и организацию</a:t>
            </a:r>
            <a:r>
              <a:rPr lang="ru-RU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3200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Стратегический, оперативный и тактический уровни принятия </a:t>
            </a:r>
            <a:r>
              <a:rPr lang="ru-RU" b="1" dirty="0" smtClean="0"/>
              <a:t>решений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Стратегическое мышление направлено на исследование, структурирование и руководство системой в целом. Одна из задач стратегического мышления заключается в том, чтобы конструировать системные представления. Вместе с тем стратегическое мышление предполагает умение оперировать как эмпирическими данными, так и теоретическими конструкциями.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3200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Стратегический, оперативный и тактический уровни принятия </a:t>
            </a:r>
            <a:r>
              <a:rPr lang="ru-RU" b="1" dirty="0" smtClean="0"/>
              <a:t>решений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560434"/>
            <a:ext cx="8308975" cy="2687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i="1" dirty="0"/>
              <a:t>Оперативный уровень принятия решений </a:t>
            </a:r>
            <a:r>
              <a:rPr lang="ru-RU" sz="2400" dirty="0"/>
              <a:t>распространяется на исследование, структурирование и руководство отдельными элементами этой системы</a:t>
            </a:r>
            <a:r>
              <a:rPr lang="ru-RU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3200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Стратегический, оперативный и тактический уровни принятия </a:t>
            </a:r>
            <a:r>
              <a:rPr lang="ru-RU" b="1" dirty="0" smtClean="0"/>
              <a:t>решений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508381"/>
            <a:ext cx="8308975" cy="27400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i="1" dirty="0"/>
              <a:t>Тактический уровень принятия решений</a:t>
            </a:r>
            <a:r>
              <a:rPr lang="ru-RU" sz="2400" b="1" dirty="0"/>
              <a:t> </a:t>
            </a:r>
            <a:r>
              <a:rPr lang="ru-RU" sz="2400" dirty="0"/>
              <a:t>направлен на осуществление конкретных задач в рамках функционирования конкретных элементов системы</a:t>
            </a:r>
            <a:r>
              <a:rPr lang="ru-RU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3200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Стратегический, оперативный и тактический уровни принятия </a:t>
            </a:r>
            <a:r>
              <a:rPr lang="ru-RU" b="1" dirty="0" smtClean="0"/>
              <a:t>решений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400" dirty="0" smtClean="0"/>
              <a:t>Невозможность </a:t>
            </a:r>
            <a:r>
              <a:rPr lang="ru-RU" sz="2400" dirty="0"/>
              <a:t>прямого перехода с тактического уровня на стратегический можно проиллюстрировать некоторыми примерами-образами. Только профессионалу высокого уровня с развитым стратегическим мышлением дано увидеть систему в целом и перспективы ее развития. Очень хорошо эта позиция подтверждается как в сфере военного искусства, так и в области управленческого искусства.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320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Уровни принятия решений: основные </a:t>
            </a:r>
            <a:r>
              <a:rPr lang="ru-RU" b="1" dirty="0" smtClean="0"/>
              <a:t>характеристики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i="1" dirty="0" smtClean="0"/>
          </a:p>
          <a:p>
            <a:pPr marL="0" indent="0" algn="ctr">
              <a:buNone/>
            </a:pPr>
            <a:r>
              <a:rPr lang="ru-RU" sz="2400" i="1" dirty="0" smtClean="0"/>
              <a:t>Под </a:t>
            </a:r>
            <a:r>
              <a:rPr lang="ru-RU" sz="2400" i="1" dirty="0"/>
              <a:t>уровнем принятия решения</a:t>
            </a:r>
            <a:r>
              <a:rPr lang="ru-RU" sz="2400" dirty="0"/>
              <a:t> понимается ступень управления, принимающая решение инстанция, а так же область, на которую распространяется действие принятого решения.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6054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925" y="978408"/>
            <a:ext cx="8308975" cy="1621357"/>
          </a:xfrm>
        </p:spPr>
        <p:txBody>
          <a:bodyPr/>
          <a:lstStyle/>
          <a:p>
            <a:pPr algn="ctr"/>
            <a:r>
              <a:rPr lang="ru-RU" sz="3200" b="1" dirty="0"/>
              <a:t>Профессиональный уровень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принятия </a:t>
            </a:r>
            <a:r>
              <a:rPr lang="ru-RU" sz="3200" b="1" dirty="0"/>
              <a:t>решений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/>
              <a:t>Функционирование ВОП </a:t>
            </a: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в </a:t>
            </a:r>
            <a:r>
              <a:rPr lang="ru-RU" sz="3600" b="1" dirty="0"/>
              <a:t>системе диагностического </a:t>
            </a:r>
            <a:r>
              <a:rPr lang="ru-RU" sz="3600" b="1" dirty="0" smtClean="0"/>
              <a:t>интервью</a:t>
            </a:r>
            <a:endParaRPr lang="ru-RU" sz="3600" b="1" dirty="0"/>
          </a:p>
          <a:p>
            <a:pPr marL="0" indent="0" algn="ctr">
              <a:buNone/>
            </a:pPr>
            <a:r>
              <a:rPr lang="ru-RU" sz="3600" b="1" dirty="0" smtClean="0"/>
              <a:t>(</a:t>
            </a:r>
            <a:r>
              <a:rPr lang="ru-RU" sz="3600" b="1" dirty="0"/>
              <a:t>на примере профессиональной деятельности </a:t>
            </a: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консультантов </a:t>
            </a:r>
            <a:r>
              <a:rPr lang="ru-RU" sz="3600" b="1" dirty="0"/>
              <a:t>по управлению)</a:t>
            </a:r>
            <a:endParaRPr lang="ru-RU" sz="3600" dirty="0"/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8594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Уровни принятия решений: основные </a:t>
            </a:r>
            <a:r>
              <a:rPr lang="ru-RU" b="1" dirty="0" smtClean="0"/>
              <a:t>характеристики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/>
              <a:t>Уровни принятия решений представляют собой как бы подсистемы определенной государственной, социальной, производственной, </a:t>
            </a:r>
            <a:r>
              <a:rPr lang="ru-RU" sz="2400" dirty="0" smtClean="0"/>
              <a:t>образовательной, обыденной </a:t>
            </a:r>
            <a:r>
              <a:rPr lang="ru-RU" sz="2400" dirty="0"/>
              <a:t>систем.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При </a:t>
            </a:r>
            <a:r>
              <a:rPr lang="ru-RU" sz="2400" dirty="0"/>
              <a:t>этом в рамках каждого уровня принятия решений действуют конкретные субъекты (коллективные или индивидуальные), в функции которых входит право на принятие решения в выделенной области. Картина уровней принятия решений усложняется вместе с усложнением системы, в рамках которой происходит процесс принятия решений.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90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Уровни принятия решений: основные </a:t>
            </a:r>
            <a:r>
              <a:rPr lang="ru-RU" b="1" dirty="0" smtClean="0"/>
              <a:t>характеристики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	</a:t>
            </a:r>
          </a:p>
          <a:p>
            <a:pPr marL="0" indent="0" algn="ctr">
              <a:buNone/>
            </a:pPr>
            <a:r>
              <a:rPr lang="ru-RU" sz="2400" dirty="0" smtClean="0"/>
              <a:t>Классификация </a:t>
            </a:r>
            <a:r>
              <a:rPr lang="ru-RU" sz="2400" dirty="0"/>
              <a:t>уровней принятия решений может вводиться по разным основаниям, но все они будут выстраиваться в соответствии со сложившейся социальной практикой.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90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Уровни принятия решений: основные </a:t>
            </a:r>
            <a:r>
              <a:rPr lang="ru-RU" b="1" dirty="0" smtClean="0"/>
              <a:t>характеристики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/>
              <a:t>Внутри российского государства можно, согласно Конституции РФ, выделить следующие уровни принятия решений: </a:t>
            </a:r>
            <a:endParaRPr lang="en-US" sz="2400" dirty="0"/>
          </a:p>
          <a:p>
            <a:pPr lvl="0"/>
            <a:r>
              <a:rPr lang="ru-RU" sz="2400" dirty="0"/>
              <a:t>федеральный (определен ст. 71 Конституции Российской Федерации);</a:t>
            </a:r>
            <a:endParaRPr lang="en-US" sz="2400" dirty="0"/>
          </a:p>
          <a:p>
            <a:pPr lvl="0"/>
            <a:r>
              <a:rPr lang="ru-RU" sz="2400" dirty="0"/>
              <a:t>уровень совместного ведения Российской Федерации и субъектов Российской Федерации (определен ст. 72 Конституции Российской Федерации);</a:t>
            </a:r>
            <a:endParaRPr lang="en-US" sz="2400" dirty="0"/>
          </a:p>
          <a:p>
            <a:pPr lvl="0"/>
            <a:r>
              <a:rPr lang="ru-RU" sz="2400" dirty="0"/>
              <a:t>уровень субъектов Федерации (определен ст. 73 Конституции Российской Федерации).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0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Уровни принятия решений: основные </a:t>
            </a:r>
            <a:r>
              <a:rPr lang="ru-RU" b="1" dirty="0" smtClean="0"/>
              <a:t>характеристики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На </a:t>
            </a:r>
            <a:r>
              <a:rPr lang="ru-RU" sz="2400" dirty="0"/>
              <a:t>федеральном уровне </a:t>
            </a:r>
            <a:r>
              <a:rPr lang="ru-RU" sz="2400" b="1" dirty="0"/>
              <a:t>субъектами принятия решений являются</a:t>
            </a:r>
            <a:r>
              <a:rPr lang="ru-RU" sz="2400" dirty="0"/>
              <a:t> Президент, Федеральное Собрание (Совет Федерации и Государственная дума), Правительство, отдельные министерства, какие-то специальные организации федерального уровня, например, решения могут приниматься в рамках Пенсионного фонда России, других федеральных </a:t>
            </a:r>
            <a:r>
              <a:rPr lang="ru-RU" sz="2400" dirty="0" smtClean="0"/>
              <a:t>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237190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Уровни принятия решений: основные </a:t>
            </a:r>
            <a:r>
              <a:rPr lang="ru-RU" b="1" dirty="0" smtClean="0"/>
              <a:t>характеристики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На </a:t>
            </a:r>
            <a:r>
              <a:rPr lang="ru-RU" sz="2400" dirty="0"/>
              <a:t>уровне субъектов Федерации </a:t>
            </a:r>
            <a:r>
              <a:rPr lang="ru-RU" sz="2400" b="1" dirty="0"/>
              <a:t>в качестве субъектов принятия решений выступают</a:t>
            </a:r>
            <a:r>
              <a:rPr lang="ru-RU" sz="2400" dirty="0"/>
              <a:t> правительства республик, краев, областные администрации, правительства городов федерального значения, автономных областей, автономных округов, соответствующие парламенты, другие органы субъектов Федерации</a:t>
            </a:r>
            <a:r>
              <a:rPr lang="ru-RU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90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Уровни принятия решений: основные </a:t>
            </a:r>
            <a:r>
              <a:rPr lang="ru-RU" b="1" dirty="0" smtClean="0"/>
              <a:t>характеристики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400" dirty="0"/>
              <a:t>На уровне совместного ведения Российской Федерации и субъектов Российской Федерации решения принимаются соответствующими субъектами принятия решений федерального и регионального уровней.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90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Уровни принятия решений: основные </a:t>
            </a:r>
            <a:r>
              <a:rPr lang="ru-RU" b="1" dirty="0" smtClean="0"/>
              <a:t>характеристики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400" dirty="0"/>
              <a:t>Могут быть выделены свои уровни принятия решений и в конкретных организациях. Например, в структуре современной нефтяной компании можно выделить такие иерархические уровни принятия решений, которые находятся в ведении: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06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194</TotalTime>
  <Words>574</Words>
  <Application>Microsoft Office PowerPoint</Application>
  <PresentationFormat>Экран (4:3)</PresentationFormat>
  <Paragraphs>62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Calibri</vt:lpstr>
      <vt:lpstr>Wingdings</vt:lpstr>
      <vt:lpstr>Expo</vt:lpstr>
      <vt:lpstr>Уровни принятия решений</vt:lpstr>
      <vt:lpstr>Уровни принятия решений: основные характеристики</vt:lpstr>
      <vt:lpstr>Уровни принятия решений: основные характеристики</vt:lpstr>
      <vt:lpstr>Уровни принятия решений: основные характеристики</vt:lpstr>
      <vt:lpstr>Уровни принятия решений: основные характеристики</vt:lpstr>
      <vt:lpstr>Уровни принятия решений: основные характеристики</vt:lpstr>
      <vt:lpstr>Уровни принятия решений: основные характеристики</vt:lpstr>
      <vt:lpstr>Уровни принятия решений: основные характеристики</vt:lpstr>
      <vt:lpstr>Уровни принятия решений: основные характеристики</vt:lpstr>
      <vt:lpstr>Уровни принятия решений: основные характеристики</vt:lpstr>
      <vt:lpstr>Обыденный и профессиональный уровни принятия решений</vt:lpstr>
      <vt:lpstr>Обыденный и профессиональный уровни принятия решений</vt:lpstr>
      <vt:lpstr>Обыденный и профессиональный уровни принятия решений</vt:lpstr>
      <vt:lpstr>Стратегический, оперативный и тактический уровни принятия решений</vt:lpstr>
      <vt:lpstr>Стратегический, оперативный и тактический уровни принятия решений</vt:lpstr>
      <vt:lpstr>Стратегический, оперативный и тактический уровни принятия решений</vt:lpstr>
      <vt:lpstr>Стратегический, оперативный и тактический уровни принятия решений</vt:lpstr>
      <vt:lpstr>Стратегический, оперативный и тактический уровни принятия решений</vt:lpstr>
      <vt:lpstr>Стратегический, оперативный и тактический уровни принятия решений</vt:lpstr>
      <vt:lpstr>Профессиональный уровень  принятия решений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Уровни принятия решений</dc:title>
  <dc:creator>Olia</dc:creator>
  <cp:lastModifiedBy>Галина</cp:lastModifiedBy>
  <cp:revision>29</cp:revision>
  <dcterms:created xsi:type="dcterms:W3CDTF">2013-01-22T20:47:08Z</dcterms:created>
  <dcterms:modified xsi:type="dcterms:W3CDTF">2021-04-26T21:19:39Z</dcterms:modified>
</cp:coreProperties>
</file>