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66" r:id="rId13"/>
    <p:sldId id="267" r:id="rId14"/>
    <p:sldId id="283" r:id="rId15"/>
    <p:sldId id="269" r:id="rId16"/>
    <p:sldId id="284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72" y="9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5/23/2022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msk.ru/library/global.phtml?mode=10&amp;dirname=borges&amp;filename=jlb14018.p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"/>
                <a:cs typeface="Times"/>
              </a:rPr>
              <a:t>Галина Вениаминовна Сорина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500" b="1" dirty="0">
                <a:latin typeface="Times"/>
                <a:cs typeface="Times"/>
              </a:rPr>
              <a:t>Виды принятия решений:</a:t>
            </a:r>
            <a:r>
              <a:rPr lang="en-US" sz="2500" b="1" dirty="0">
                <a:latin typeface="Times"/>
                <a:cs typeface="Times"/>
              </a:rPr>
              <a:t/>
            </a:r>
            <a:br>
              <a:rPr lang="en-US" sz="2500" b="1" dirty="0">
                <a:latin typeface="Times"/>
                <a:cs typeface="Times"/>
              </a:rPr>
            </a:br>
            <a:r>
              <a:rPr lang="ru-RU" sz="2500" b="1" dirty="0">
                <a:latin typeface="Times"/>
                <a:cs typeface="Times"/>
              </a:rPr>
              <a:t>инструктивные и </a:t>
            </a:r>
            <a:r>
              <a:rPr lang="ru-RU" sz="2500" b="1" dirty="0" err="1">
                <a:latin typeface="Times"/>
                <a:cs typeface="Times"/>
              </a:rPr>
              <a:t>неинструктивные</a:t>
            </a:r>
            <a:r>
              <a:rPr lang="ru-RU" sz="2500" b="1" dirty="0">
                <a:latin typeface="Times"/>
                <a:cs typeface="Times"/>
              </a:rPr>
              <a:t> </a:t>
            </a:r>
            <a:r>
              <a:rPr lang="ru-RU" sz="2500" b="1" dirty="0" smtClean="0">
                <a:latin typeface="Times"/>
                <a:cs typeface="Times"/>
              </a:rPr>
              <a:t>решения</a:t>
            </a:r>
            <a:endParaRPr lang="en-US" sz="25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7650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>
                <a:latin typeface="Times"/>
                <a:cs typeface="Times"/>
              </a:rPr>
              <a:t>	</a:t>
            </a:r>
            <a:r>
              <a:rPr lang="ru-RU" b="1" dirty="0" smtClean="0">
                <a:latin typeface="Times"/>
                <a:cs typeface="Times"/>
              </a:rPr>
              <a:t>Кратковременные </a:t>
            </a:r>
            <a:r>
              <a:rPr lang="ru-RU" b="1" dirty="0">
                <a:latin typeface="Times"/>
                <a:cs typeface="Times"/>
              </a:rPr>
              <a:t>инструкции носят оперативный характер и соответствуют быстро изменяющимся обстоятельствам современного мира</a:t>
            </a:r>
            <a:r>
              <a:rPr lang="ru-RU" dirty="0">
                <a:latin typeface="Times"/>
                <a:cs typeface="Times"/>
              </a:rPr>
              <a:t>, включая, например, производственный процесс, управление организациями. 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ru-RU" dirty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"/>
                <a:cs typeface="Times"/>
              </a:rPr>
              <a:t>Кратковременные </a:t>
            </a:r>
            <a:r>
              <a:rPr lang="ru-RU" dirty="0">
                <a:latin typeface="Times"/>
                <a:cs typeface="Times"/>
              </a:rPr>
              <a:t>инструкции могут быть сформулированы как в устной, так и в письменной форме. </a:t>
            </a:r>
            <a:endParaRPr lang="en-US" dirty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	</a:t>
            </a:r>
            <a:endParaRPr lang="ru-RU" dirty="0" smtClean="0"/>
          </a:p>
          <a:p>
            <a:pPr marL="114300" indent="0">
              <a:buNone/>
            </a:pPr>
            <a:endParaRPr lang="ru-RU" dirty="0">
              <a:latin typeface="Times"/>
              <a:cs typeface="Times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"/>
                <a:cs typeface="Times"/>
              </a:rPr>
              <a:t>	Инструктивные </a:t>
            </a:r>
            <a:r>
              <a:rPr lang="ru-RU" dirty="0">
                <a:latin typeface="Times"/>
                <a:cs typeface="Times"/>
              </a:rPr>
              <a:t>решения проявляются в разных формах. Например, они могут четко прописываться в законе, иногда непосредственно с использованием понятия «принятие решения».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b="1" i="1" dirty="0">
                <a:latin typeface="Times"/>
                <a:cs typeface="Times"/>
              </a:rPr>
              <a:t>В качестве </a:t>
            </a:r>
            <a:r>
              <a:rPr lang="ru-RU" b="1" i="1" dirty="0" err="1">
                <a:latin typeface="Times"/>
                <a:cs typeface="Times"/>
              </a:rPr>
              <a:t>неинструктивных</a:t>
            </a:r>
            <a:r>
              <a:rPr lang="ru-RU" b="1" i="1" dirty="0">
                <a:latin typeface="Times"/>
                <a:cs typeface="Times"/>
              </a:rPr>
              <a:t> решений </a:t>
            </a:r>
            <a:r>
              <a:rPr lang="ru-RU" b="1" dirty="0">
                <a:latin typeface="Times"/>
                <a:cs typeface="Times"/>
              </a:rPr>
              <a:t>выступают такие решения, которые конструируются по поводу проблем</a:t>
            </a:r>
            <a:r>
              <a:rPr lang="ru-RU" dirty="0">
                <a:latin typeface="Times"/>
                <a:cs typeface="Times"/>
              </a:rPr>
              <a:t>:</a:t>
            </a:r>
            <a:endParaRPr lang="en-US" dirty="0">
              <a:latin typeface="Times"/>
              <a:cs typeface="Times"/>
            </a:endParaRPr>
          </a:p>
          <a:p>
            <a:pPr lvl="0" algn="just"/>
            <a:r>
              <a:rPr lang="ru-RU" dirty="0">
                <a:latin typeface="Times"/>
                <a:cs typeface="Times"/>
              </a:rPr>
              <a:t>либо не описанных в регламентирующих документах,</a:t>
            </a:r>
            <a:endParaRPr lang="en-US" dirty="0">
              <a:latin typeface="Times"/>
              <a:cs typeface="Times"/>
            </a:endParaRPr>
          </a:p>
          <a:p>
            <a:pPr lvl="0" algn="just"/>
            <a:r>
              <a:rPr lang="ru-RU" dirty="0">
                <a:latin typeface="Times"/>
                <a:cs typeface="Times"/>
              </a:rPr>
              <a:t>либо предлагающих какой-то принципиально новый способ решения известных проблем, изложенных в предшествующих регламентирующих </a:t>
            </a:r>
            <a:r>
              <a:rPr lang="ru-RU" dirty="0" smtClean="0">
                <a:latin typeface="Times"/>
                <a:cs typeface="Times"/>
              </a:rPr>
              <a:t>документах.</a:t>
            </a:r>
            <a:endParaRPr lang="en-US" dirty="0">
              <a:latin typeface="Times"/>
              <a:cs typeface="Times"/>
            </a:endParaRPr>
          </a:p>
          <a:p>
            <a:pPr marL="114300" lvl="0" indent="0" algn="just">
              <a:buNone/>
            </a:pPr>
            <a:r>
              <a:rPr lang="ru-RU" dirty="0" smtClean="0">
                <a:latin typeface="Times"/>
                <a:cs typeface="Times"/>
              </a:rPr>
              <a:t>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b="1" dirty="0" smtClean="0">
                <a:latin typeface="Times"/>
                <a:cs typeface="Times"/>
              </a:rPr>
              <a:t>Среди </a:t>
            </a:r>
            <a:r>
              <a:rPr lang="ru-RU" b="1" dirty="0" err="1">
                <a:latin typeface="Times"/>
                <a:cs typeface="Times"/>
              </a:rPr>
              <a:t>неинструктивных</a:t>
            </a:r>
            <a:r>
              <a:rPr lang="ru-RU" b="1" dirty="0">
                <a:latin typeface="Times"/>
                <a:cs typeface="Times"/>
              </a:rPr>
              <a:t> решений</a:t>
            </a:r>
            <a:r>
              <a:rPr lang="ru-RU" dirty="0">
                <a:latin typeface="Times"/>
                <a:cs typeface="Times"/>
              </a:rPr>
              <a:t> </a:t>
            </a:r>
            <a:r>
              <a:rPr lang="ru-RU" b="1" dirty="0">
                <a:latin typeface="Times"/>
                <a:cs typeface="Times"/>
              </a:rPr>
              <a:t>особое место занимают </a:t>
            </a:r>
            <a:r>
              <a:rPr lang="ru-RU" b="1" i="1" dirty="0">
                <a:latin typeface="Times"/>
                <a:cs typeface="Times"/>
              </a:rPr>
              <a:t>инновационные решения</a:t>
            </a:r>
            <a:r>
              <a:rPr lang="ru-RU" dirty="0">
                <a:latin typeface="Times"/>
                <a:cs typeface="Times"/>
              </a:rPr>
              <a:t>, связанные с изменением, развитием способов и результатов деятельности людей. В случае принятия инновационных решений изменения «конструируются» в зависимости от уровня принадлежности проблемы, уровня принятия решений.</a:t>
            </a:r>
            <a:endParaRPr lang="en-US" dirty="0">
              <a:latin typeface="Times"/>
              <a:cs typeface="Times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"/>
                <a:cs typeface="Times"/>
              </a:rPr>
              <a:t>Взаимоотношения </a:t>
            </a:r>
            <a:r>
              <a:rPr lang="ru-RU" b="1" dirty="0">
                <a:solidFill>
                  <a:srgbClr val="C00000"/>
                </a:solidFill>
                <a:latin typeface="Times"/>
                <a:cs typeface="Times"/>
              </a:rPr>
              <a:t>между инструктивными и неинструктивными решениями не всегда строятся по схеме жесткого разграничения</a:t>
            </a:r>
            <a:r>
              <a:rPr lang="ru-RU" dirty="0">
                <a:latin typeface="Times"/>
                <a:cs typeface="Times"/>
              </a:rPr>
              <a:t>, поэтому между ними не всегда возможно провести жесткую демаркационную линию. Элементы творческого подхода присутствуют при принятии решений обоих видов. 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Первый </a:t>
            </a:r>
            <a:r>
              <a:rPr lang="ru-RU" dirty="0">
                <a:latin typeface="Times"/>
                <a:cs typeface="Times"/>
              </a:rPr>
              <a:t>пример: выдача документа, удостоверяющего временную нетрудоспособность гражданина. Условия получения больничного листа жестко описаны в </a:t>
            </a:r>
            <a:r>
              <a:rPr lang="ru-RU" i="1" dirty="0">
                <a:latin typeface="Times"/>
                <a:cs typeface="Times"/>
              </a:rPr>
              <a:t>инструкции </a:t>
            </a:r>
            <a:r>
              <a:rPr lang="ru-RU" b="1" dirty="0">
                <a:latin typeface="Times"/>
                <a:cs typeface="Times"/>
              </a:rPr>
              <a:t>«</a:t>
            </a:r>
            <a:r>
              <a:rPr lang="ru-RU" b="1" i="1" dirty="0">
                <a:latin typeface="Times"/>
                <a:cs typeface="Times"/>
              </a:rPr>
              <a:t>О порядке выдачи документов, удостоверяющих временную нетрудоспособность граждан</a:t>
            </a:r>
            <a:r>
              <a:rPr lang="ru-RU" b="1" dirty="0">
                <a:latin typeface="Times"/>
                <a:cs typeface="Times"/>
              </a:rPr>
              <a:t>». </a:t>
            </a:r>
            <a:endParaRPr lang="ru-RU" b="1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ru-RU" b="1" dirty="0" smtClean="0">
                <a:latin typeface="Times"/>
                <a:cs typeface="Times"/>
              </a:rPr>
              <a:t>Какие можно сформулировать вопросы по поводу данной инструкции, чтобы показать неоднозначность ее действия?</a:t>
            </a:r>
            <a:endParaRPr lang="en-US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Конкретная </a:t>
            </a:r>
            <a:r>
              <a:rPr lang="ru-RU" dirty="0">
                <a:latin typeface="Times"/>
                <a:cs typeface="Times"/>
              </a:rPr>
              <a:t>инструкция («О порядке выдачи документов, удостоверяющих временную нетрудоспособность граждан») задает лишь общую схему деятельности по принятию решений о выдаче документа о временной нетрудоспособности. Внутри же схемы остается место для творческого подхода, учета особенностей ситуации, в которую включены </a:t>
            </a:r>
            <a:r>
              <a:rPr lang="ru-RU" dirty="0" smtClean="0">
                <a:latin typeface="Times"/>
                <a:cs typeface="Times"/>
              </a:rPr>
              <a:t>объект/субъект </a:t>
            </a:r>
            <a:r>
              <a:rPr lang="ru-RU" dirty="0">
                <a:latin typeface="Times"/>
                <a:cs typeface="Times"/>
              </a:rPr>
              <a:t>принятия решения (больной) и субъект, принимающий решение (медицинский работник или медицинская комиссия).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0836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Ни </a:t>
            </a:r>
            <a:r>
              <a:rPr lang="ru-RU" dirty="0">
                <a:latin typeface="Times"/>
                <a:cs typeface="Times"/>
              </a:rPr>
              <a:t>в каких инструкциях и законодательных актах, регламентирующих деятельность человека, невозможно на 100% избежать субъективного фактора, предусмотреть пошагово деятельность человека, однозначно описать все возможные ситуации. Так, </a:t>
            </a:r>
            <a:r>
              <a:rPr lang="ru-RU" b="1" dirty="0">
                <a:latin typeface="Times"/>
                <a:cs typeface="Times"/>
              </a:rPr>
              <a:t>«нештатная ситуация»</a:t>
            </a:r>
            <a:r>
              <a:rPr lang="ru-RU" dirty="0">
                <a:latin typeface="Times"/>
                <a:cs typeface="Times"/>
              </a:rPr>
              <a:t> может относиться к области предугадываемой, но не описанной по конкретным признакам.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Любое </a:t>
            </a:r>
            <a:r>
              <a:rPr lang="ru-RU" dirty="0">
                <a:latin typeface="Times"/>
                <a:cs typeface="Times"/>
              </a:rPr>
              <a:t>«творческое прочтение инструкции» в процессе принятия решения никоим образом не должно превращаться в нарушение инструкции, которое </a:t>
            </a:r>
            <a:r>
              <a:rPr lang="ru-RU" b="1" i="1" dirty="0">
                <a:latin typeface="Times"/>
                <a:cs typeface="Times"/>
              </a:rPr>
              <a:t>может привести к катастрофе типа чернобыльской</a:t>
            </a:r>
            <a:r>
              <a:rPr lang="ru-RU" dirty="0">
                <a:latin typeface="Times"/>
                <a:cs typeface="Times"/>
              </a:rPr>
              <a:t>. В то же время мы должны осознавать, что в процессе принятия решения грань между жестким действием инструкции и индивидуальным вкладом субъекта в процесс решения проблем порой достаточно размыта.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buNone/>
            </a:pPr>
            <a:endParaRPr lang="ru-RU" dirty="0">
              <a:latin typeface="Times"/>
              <a:cs typeface="Times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"/>
                <a:cs typeface="Times"/>
              </a:rPr>
              <a:t>	Пример </a:t>
            </a:r>
            <a:r>
              <a:rPr lang="ru-RU" dirty="0">
                <a:latin typeface="Times"/>
                <a:cs typeface="Times"/>
              </a:rPr>
              <a:t>2. Существует специальный у</a:t>
            </a:r>
            <a:r>
              <a:rPr lang="ru-RU" i="1" dirty="0">
                <a:latin typeface="Times"/>
                <a:cs typeface="Times"/>
              </a:rPr>
              <a:t>каз Президента Российской Федерации, утверждающий Положение о Министерстве иностранных дел Российской Федерации</a:t>
            </a:r>
            <a:r>
              <a:rPr lang="ru-RU" b="1" i="1" dirty="0">
                <a:latin typeface="Times"/>
                <a:cs typeface="Times"/>
              </a:rPr>
              <a:t> </a:t>
            </a:r>
            <a:r>
              <a:rPr lang="ru-RU" dirty="0">
                <a:latin typeface="Times"/>
                <a:cs typeface="Times"/>
              </a:rPr>
              <a:t>(Указ от 14 марта 1995 г. № 271). В этом положении регламентируется деятельность Министерства иностранных дел Российской Федерации. </a:t>
            </a:r>
            <a:endParaRPr lang="en-US" dirty="0"/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i="1" dirty="0">
                <a:latin typeface="Times"/>
                <a:cs typeface="Times"/>
              </a:rPr>
              <a:t>Под видом принятия решения</a:t>
            </a:r>
            <a:r>
              <a:rPr lang="ru-RU" b="1" i="1" dirty="0">
                <a:latin typeface="Times"/>
                <a:cs typeface="Times"/>
              </a:rPr>
              <a:t> </a:t>
            </a:r>
            <a:r>
              <a:rPr lang="ru-RU" dirty="0">
                <a:latin typeface="Times"/>
                <a:cs typeface="Times"/>
              </a:rPr>
              <a:t> будут пониматься </a:t>
            </a:r>
            <a:r>
              <a:rPr lang="ru-RU" dirty="0">
                <a:solidFill>
                  <a:srgbClr val="0070C0"/>
                </a:solidFill>
                <a:latin typeface="Times"/>
                <a:cs typeface="Times"/>
              </a:rPr>
              <a:t>характер организации </a:t>
            </a:r>
            <a:r>
              <a:rPr lang="ru-RU" b="1" dirty="0">
                <a:solidFill>
                  <a:srgbClr val="0070C0"/>
                </a:solidFill>
                <a:latin typeface="Times"/>
                <a:cs typeface="Times"/>
              </a:rPr>
              <a:t>интеллектуальных действий</a:t>
            </a:r>
            <a:r>
              <a:rPr lang="ru-RU" dirty="0">
                <a:latin typeface="Times"/>
                <a:cs typeface="Times"/>
              </a:rPr>
              <a:t> в их отношении к результатам, условиям </a:t>
            </a:r>
            <a:r>
              <a:rPr lang="ru-RU" dirty="0" err="1">
                <a:latin typeface="Times"/>
                <a:cs typeface="Times"/>
              </a:rPr>
              <a:t>регламентируемости</a:t>
            </a:r>
            <a:r>
              <a:rPr lang="ru-RU" dirty="0">
                <a:latin typeface="Times"/>
                <a:cs typeface="Times"/>
              </a:rPr>
              <a:t>, повторяемости, типичности/</a:t>
            </a:r>
            <a:r>
              <a:rPr lang="ru-RU" dirty="0" err="1">
                <a:latin typeface="Times"/>
                <a:cs typeface="Times"/>
              </a:rPr>
              <a:t>нетипичности</a:t>
            </a:r>
            <a:r>
              <a:rPr lang="ru-RU" dirty="0">
                <a:latin typeface="Times"/>
                <a:cs typeface="Times"/>
              </a:rPr>
              <a:t> и т.п. </a:t>
            </a:r>
            <a:endParaRPr lang="en-US" dirty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22" y="3881935"/>
            <a:ext cx="254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14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dirty="0">
                <a:latin typeface="Times"/>
                <a:cs typeface="Times"/>
              </a:rPr>
              <a:t>Идея возможности принятия самостоятельных решений в этом положении о МИД РФ содержится только в тех позициях, где говорится, что Министерство иностранных дел Российской Федерации для выполнения возложенных на него задач имеет право:</a:t>
            </a:r>
            <a:endParaRPr lang="en-US" dirty="0">
              <a:latin typeface="Times"/>
              <a:cs typeface="Times"/>
            </a:endParaRPr>
          </a:p>
          <a:p>
            <a:pPr lvl="0" algn="just"/>
            <a:r>
              <a:rPr lang="ru-RU" dirty="0">
                <a:latin typeface="Times"/>
                <a:cs typeface="Times"/>
              </a:rPr>
              <a:t>давать согласие заинтересованным органам исполнительной власти на распространение официальной информации по вопросам, касающимся внешнеполитического курса Российской Федерации, включая опубликование дат предстоящих визитов руководителей российского государства за границу и руководителей иностранных государств и международных организаций в Россию, а также на освещение хода визитов;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ru-RU" dirty="0" smtClean="0">
              <a:latin typeface="Times"/>
              <a:cs typeface="Times"/>
            </a:endParaRPr>
          </a:p>
          <a:p>
            <a:pPr lvl="0" algn="just"/>
            <a:endParaRPr lang="ru-RU" dirty="0">
              <a:latin typeface="Times"/>
              <a:cs typeface="Times"/>
            </a:endParaRPr>
          </a:p>
          <a:p>
            <a:pPr lvl="0" algn="just"/>
            <a:r>
              <a:rPr lang="ru-RU" dirty="0" smtClean="0">
                <a:latin typeface="Times"/>
                <a:cs typeface="Times"/>
              </a:rPr>
              <a:t>решать </a:t>
            </a:r>
            <a:r>
              <a:rPr lang="ru-RU" dirty="0">
                <a:latin typeface="Times"/>
                <a:cs typeface="Times"/>
              </a:rPr>
              <a:t>в порядке, установленном законодательством Российской Федерации, вопросы создания, реорганизации и ликвидации подведомственных организаций, назначения на должность и освобождения от должности их руководителей; проводить ревизии и проверки финансово-хозяйственной деятельности</a:t>
            </a:r>
            <a:r>
              <a:rPr lang="ru-RU" dirty="0" smtClean="0">
                <a:latin typeface="Times"/>
                <a:cs typeface="Times"/>
              </a:rPr>
              <a:t>;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ru-RU" dirty="0" smtClean="0">
              <a:latin typeface="Times"/>
              <a:cs typeface="Times"/>
            </a:endParaRPr>
          </a:p>
          <a:p>
            <a:pPr lvl="0" algn="just"/>
            <a:endParaRPr lang="ru-RU" dirty="0">
              <a:latin typeface="Times"/>
              <a:cs typeface="Times"/>
            </a:endParaRPr>
          </a:p>
          <a:p>
            <a:pPr lvl="0" algn="just"/>
            <a:r>
              <a:rPr lang="ru-RU" dirty="0" smtClean="0">
                <a:latin typeface="Times"/>
                <a:cs typeface="Times"/>
              </a:rPr>
              <a:t>использовать </a:t>
            </a:r>
            <a:r>
              <a:rPr lang="ru-RU" dirty="0">
                <a:latin typeface="Times"/>
                <a:cs typeface="Times"/>
              </a:rPr>
              <a:t>в установленном порядке внебюджетные средства, получаемые от оказания консульских и других видов услуг, для финансирования развития материально-технической базы министерства, на социальные нужды и для материального стимулирования его работников. 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"/>
                <a:cs typeface="Times"/>
              </a:rPr>
              <a:t>	В </a:t>
            </a:r>
            <a:r>
              <a:rPr lang="ru-RU" dirty="0">
                <a:latin typeface="Times"/>
                <a:cs typeface="Times"/>
              </a:rPr>
              <a:t>положении четко регламентируется и деятельность министра иностранных дел Российской Федерации. </a:t>
            </a: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Во </a:t>
            </a:r>
            <a:r>
              <a:rPr lang="ru-RU" dirty="0">
                <a:latin typeface="Times"/>
                <a:cs typeface="Times"/>
              </a:rPr>
              <a:t>всех остальных случаях, согласно положению, министр и министерство не принимают самостоятельных решений, а действуют по инструкции, готовя различные документы для предложений Президенту Российской Федерации.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lnSpc>
                <a:spcPct val="120000"/>
              </a:lnSpc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40000"/>
              </a:lnSpc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Однако </a:t>
            </a:r>
            <a:r>
              <a:rPr lang="ru-RU" dirty="0">
                <a:latin typeface="Times"/>
                <a:cs typeface="Times"/>
              </a:rPr>
              <a:t>на деле оказывается, что подготовка и оформление каждого из этих документов фактически, несмотря на множество других инструкций, регламентирующих отдельные шаги в конкретных областях, предстает в определенной степени в качестве самостоятельной творческой задачи по принятию решений с множеством неизвестных. 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20000"/>
              </a:lnSpc>
              <a:buNone/>
            </a:pPr>
            <a:endParaRPr lang="en-US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en-US" dirty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"/>
                <a:cs typeface="Times"/>
              </a:rPr>
              <a:t>Решение </a:t>
            </a:r>
            <a:r>
              <a:rPr lang="ru-RU" dirty="0">
                <a:latin typeface="Times"/>
                <a:cs typeface="Times"/>
              </a:rPr>
              <a:t>конкретных задач, входящих в компетенцию Министерства иностранных дел Российской Федерации, предполагает не только соответствующий образовательный уровень, но и творческое мышление, самостоятельный анализ в принятии решений в конкретных ситуациях по подготовке документов: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endParaRPr lang="en-US" dirty="0">
              <a:latin typeface="Times"/>
              <a:cs typeface="Times"/>
            </a:endParaRPr>
          </a:p>
          <a:p>
            <a:pPr lvl="0"/>
            <a:endParaRPr lang="en-US" dirty="0" smtClean="0">
              <a:latin typeface="Times"/>
              <a:cs typeface="Times"/>
            </a:endParaRPr>
          </a:p>
          <a:p>
            <a:pPr lvl="0"/>
            <a:r>
              <a:rPr lang="ru-RU" dirty="0" smtClean="0">
                <a:latin typeface="Times"/>
                <a:cs typeface="Times"/>
              </a:rPr>
              <a:t>для </a:t>
            </a:r>
            <a:r>
              <a:rPr lang="ru-RU" dirty="0">
                <a:latin typeface="Times"/>
                <a:cs typeface="Times"/>
              </a:rPr>
              <a:t>разработки общей стратегии внешней политики Российской Федерации и представления соответствующих предложений Президенту Российской Федерации</a:t>
            </a:r>
            <a:r>
              <a:rPr lang="ru-RU" dirty="0" smtClean="0">
                <a:latin typeface="Times"/>
                <a:cs typeface="Times"/>
              </a:rPr>
              <a:t>;</a:t>
            </a:r>
          </a:p>
          <a:p>
            <a:pPr marL="114300" lvl="0" indent="0">
              <a:buNone/>
            </a:pP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реализации внешнеполитического курса Российской Федерации;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>
                <a:latin typeface="Times"/>
                <a:cs typeface="Times"/>
              </a:rPr>
              <a:t>Условия демаркации между инструктивными и </a:t>
            </a:r>
            <a:r>
              <a:rPr lang="ru-RU" sz="2600" b="1" dirty="0" err="1">
                <a:latin typeface="Times"/>
                <a:cs typeface="Times"/>
              </a:rPr>
              <a:t>неинструктивными</a:t>
            </a:r>
            <a:r>
              <a:rPr lang="ru-RU" sz="2600" b="1" dirty="0">
                <a:latin typeface="Times"/>
                <a:cs typeface="Times"/>
              </a:rPr>
              <a:t> </a:t>
            </a:r>
            <a:r>
              <a:rPr lang="ru-RU" sz="2600" b="1" dirty="0" smtClean="0">
                <a:latin typeface="Times"/>
                <a:cs typeface="Times"/>
              </a:rPr>
              <a:t>решениями</a:t>
            </a:r>
            <a:endParaRPr lang="en-US" sz="26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>
              <a:buNone/>
            </a:pP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 smtClean="0">
                <a:latin typeface="Times"/>
                <a:cs typeface="Times"/>
              </a:rPr>
              <a:t>координации </a:t>
            </a:r>
            <a:r>
              <a:rPr lang="ru-RU" dirty="0">
                <a:latin typeface="Times"/>
                <a:cs typeface="Times"/>
              </a:rPr>
              <a:t>международных связей субъектов Российской Федерации</a:t>
            </a:r>
            <a:r>
              <a:rPr lang="ru-RU" dirty="0" smtClean="0">
                <a:latin typeface="Times"/>
                <a:cs typeface="Times"/>
              </a:rPr>
              <a:t>;</a:t>
            </a:r>
          </a:p>
          <a:p>
            <a:pPr marL="114300" lvl="0" indent="0">
              <a:buNone/>
            </a:pP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обеспечения дипломатическими средствами защиты суверенитета, безопасности, территориальной целостности, других интересов Российской Федерации на международной </a:t>
            </a:r>
            <a:r>
              <a:rPr lang="ru-RU">
                <a:latin typeface="Times"/>
                <a:cs typeface="Times"/>
              </a:rPr>
              <a:t>арене</a:t>
            </a:r>
            <a:r>
              <a:rPr lang="ru-RU" smtClean="0">
                <a:latin typeface="Times"/>
                <a:cs typeface="Times"/>
              </a:rPr>
              <a:t>;</a:t>
            </a:r>
          </a:p>
          <a:p>
            <a:pPr marL="114300" lvl="0" indent="0">
              <a:buNone/>
            </a:pP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защиты прав и интересов граждан и юридических лиц Российской Федерации за рубежом</a:t>
            </a:r>
            <a:r>
              <a:rPr lang="ru-RU" dirty="0" smtClean="0">
                <a:latin typeface="Times"/>
                <a:cs typeface="Times"/>
              </a:rPr>
              <a:t>.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7929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5250"/>
            <a:ext cx="8260672" cy="103942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Соотношение инструкций и </a:t>
            </a:r>
            <a:r>
              <a:rPr lang="ru-RU" sz="28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Воп</a:t>
            </a:r>
            <a:r>
              <a:rPr lang="ru-RU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br>
              <a:rPr lang="ru-RU" sz="28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ru-RU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ru-RU" sz="2800" dirty="0">
                <a:latin typeface="Times" panose="02020603050405020304" pitchFamily="18" charset="0"/>
                <a:cs typeface="Times" panose="02020603050405020304" pitchFamily="18" charset="0"/>
              </a:rPr>
              <a:t>По рассказу К. Чапека «Поэт</a:t>
            </a:r>
            <a:r>
              <a:rPr lang="ru-RU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»)</a:t>
            </a:r>
            <a:r>
              <a:rPr lang="ru-RU" sz="28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ru-RU" sz="2800" dirty="0"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ru-RU" sz="2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72" y="1639478"/>
            <a:ext cx="8229600" cy="437356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Внешне история, описанная в рассказе Чапека "Поэт", </a:t>
            </a:r>
            <a:r>
              <a:rPr lang="ru-RU" b="1" dirty="0" smtClean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кажется </a:t>
            </a:r>
            <a:r>
              <a:rPr lang="ru-RU" b="1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весьма далекой от процесса принятия решений. </a:t>
            </a:r>
            <a:r>
              <a:rPr lang="ru-RU" dirty="0">
                <a:latin typeface="Times" panose="02020603050405020304" pitchFamily="18" charset="0"/>
                <a:cs typeface="Times" panose="02020603050405020304" pitchFamily="18" charset="0"/>
              </a:rPr>
              <a:t>Кроме того, ситуация представлена в художественном произведении, ее фабула, опять-таки, по внешним признакам, может быть проинтерпретирована не только в терминах теории принятия решений, но, например, и в юридических терминах или в каких-то схемах дискурса </a:t>
            </a:r>
            <a:r>
              <a:rPr lang="ru-RU" dirty="0" smtClean="0">
                <a:latin typeface="Times" panose="02020603050405020304" pitchFamily="18" charset="0"/>
                <a:cs typeface="Times" panose="02020603050405020304" pitchFamily="18" charset="0"/>
              </a:rPr>
              <a:t>повседневности, в схемах анализа нарратива. </a:t>
            </a:r>
            <a:r>
              <a:rPr lang="ru-RU" dirty="0">
                <a:latin typeface="Times" panose="02020603050405020304" pitchFamily="18" charset="0"/>
                <a:cs typeface="Times" panose="02020603050405020304" pitchFamily="18" charset="0"/>
              </a:rPr>
              <a:t>Каждый из вариантов интерпретации может иметь право на существование</a:t>
            </a:r>
            <a:r>
              <a:rPr lang="ru-RU" dirty="0" smtClean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ru-RU" b="1" dirty="0" smtClean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Однако в рамках теории принятия решений возникает поворот анализа роли в ВОП в реализации инструктивных решений</a:t>
            </a:r>
            <a:r>
              <a:rPr lang="ru-RU" dirty="0" smtClean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ru-RU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9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>
                <a:latin typeface="Times"/>
                <a:cs typeface="Times"/>
              </a:rPr>
              <a:t>При помощи понятия «вид принятия решения» обозначается, </a:t>
            </a:r>
            <a:r>
              <a:rPr lang="ru-RU" i="1" dirty="0">
                <a:latin typeface="Times"/>
                <a:cs typeface="Times"/>
              </a:rPr>
              <a:t>как</a:t>
            </a:r>
            <a:r>
              <a:rPr lang="ru-RU" dirty="0">
                <a:latin typeface="Times"/>
                <a:cs typeface="Times"/>
              </a:rPr>
              <a:t> организуется действие, является ли оно типичным или нетипичным, регламентируемым или </a:t>
            </a:r>
            <a:r>
              <a:rPr lang="ru-RU" dirty="0" err="1">
                <a:latin typeface="Times"/>
                <a:cs typeface="Times"/>
              </a:rPr>
              <a:t>нерегламентируемым</a:t>
            </a:r>
            <a:r>
              <a:rPr lang="ru-RU" dirty="0">
                <a:latin typeface="Times"/>
                <a:cs typeface="Times"/>
              </a:rPr>
              <a:t>. В наиболее общей форме все множество принимаемых решений можно разбить на два основных вида: инструктивные и </a:t>
            </a:r>
            <a:r>
              <a:rPr lang="ru-RU" dirty="0" err="1">
                <a:latin typeface="Times"/>
                <a:cs typeface="Times"/>
              </a:rPr>
              <a:t>неинструктивные</a:t>
            </a:r>
            <a:r>
              <a:rPr lang="ru-RU" dirty="0">
                <a:latin typeface="Times"/>
                <a:cs typeface="Times"/>
              </a:rPr>
              <a:t> решения.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>
                <a:latin typeface="Times"/>
                <a:cs typeface="Times"/>
              </a:rPr>
              <a:t>Существует подход, в соответствии с которым решения этого же вида называются запрограммированными и незапрограммированными (автор подхода Г. </a:t>
            </a:r>
            <a:r>
              <a:rPr lang="ru-RU" dirty="0" err="1">
                <a:latin typeface="Times"/>
                <a:cs typeface="Times"/>
              </a:rPr>
              <a:t>Саймон</a:t>
            </a:r>
            <a:r>
              <a:rPr lang="ru-RU" dirty="0">
                <a:latin typeface="Times"/>
                <a:cs typeface="Times"/>
              </a:rPr>
              <a:t>)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658" y="3794328"/>
            <a:ext cx="3505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i="1" dirty="0" smtClean="0">
                <a:latin typeface="Times"/>
                <a:cs typeface="Times"/>
              </a:rPr>
              <a:t>	</a:t>
            </a:r>
            <a:r>
              <a:rPr lang="ru-RU" i="1" dirty="0" smtClean="0">
                <a:latin typeface="Times"/>
                <a:cs typeface="Times"/>
              </a:rPr>
              <a:t>Инструктивные </a:t>
            </a:r>
            <a:r>
              <a:rPr lang="ru-RU" i="1" dirty="0">
                <a:latin typeface="Times"/>
                <a:cs typeface="Times"/>
              </a:rPr>
              <a:t>решения</a:t>
            </a:r>
            <a:r>
              <a:rPr lang="ru-RU" b="1" i="1" dirty="0">
                <a:latin typeface="Times"/>
                <a:cs typeface="Times"/>
              </a:rPr>
              <a:t> </a:t>
            </a:r>
            <a:r>
              <a:rPr lang="ru-RU" dirty="0">
                <a:latin typeface="Times"/>
                <a:cs typeface="Times"/>
              </a:rPr>
              <a:t>будут пониматься как решения, процедура принятия которых четко оговорена в соответствующих регламентирующих документах. В качестве таких документов могут выступать: </a:t>
            </a: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конституции, </a:t>
            </a: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конкретные законодательные акты, </a:t>
            </a: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регламенты – совокупность правил, определяющих порядок деятельности </a:t>
            </a:r>
            <a:r>
              <a:rPr lang="ru-RU" dirty="0" smtClean="0">
                <a:latin typeface="Times"/>
                <a:cs typeface="Times"/>
              </a:rPr>
              <a:t>любой организации, включая государственный орган, различные учреждения, конвенции как разновидность договора</a:t>
            </a:r>
          </a:p>
          <a:p>
            <a:pPr lvl="0"/>
            <a:r>
              <a:rPr lang="ru-RU" dirty="0">
                <a:latin typeface="Times"/>
                <a:cs typeface="Times"/>
              </a:rPr>
              <a:t>к</a:t>
            </a:r>
            <a:r>
              <a:rPr lang="ru-RU" dirty="0" smtClean="0">
                <a:latin typeface="Times"/>
                <a:cs typeface="Times"/>
              </a:rPr>
              <a:t> числу регламентов относится, </a:t>
            </a:r>
            <a:r>
              <a:rPr lang="ru-RU" dirty="0">
                <a:latin typeface="Times"/>
                <a:cs typeface="Times"/>
              </a:rPr>
              <a:t>например, </a:t>
            </a:r>
            <a:r>
              <a:rPr lang="ru-RU" dirty="0" smtClean="0">
                <a:latin typeface="Times"/>
                <a:cs typeface="Times"/>
              </a:rPr>
              <a:t>инструкции по порядку </a:t>
            </a:r>
            <a:r>
              <a:rPr lang="ru-RU" dirty="0">
                <a:latin typeface="Times"/>
                <a:cs typeface="Times"/>
              </a:rPr>
              <a:t>ведения заседаний, конференций и т.д.,</a:t>
            </a:r>
            <a:endParaRPr lang="en-US" dirty="0">
              <a:latin typeface="Times"/>
              <a:cs typeface="Times"/>
            </a:endParaRPr>
          </a:p>
          <a:p>
            <a:pPr lvl="0"/>
            <a:r>
              <a:rPr lang="ru-RU" dirty="0">
                <a:latin typeface="Times"/>
                <a:cs typeface="Times"/>
              </a:rPr>
              <a:t>договоры, соглашения, собственно инструкции, приказы, распоряжения. </a:t>
            </a:r>
            <a:endParaRPr lang="en-US" dirty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endParaRPr lang="ru-RU" i="1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b="1" i="1" dirty="0" smtClean="0">
                <a:latin typeface="Times"/>
                <a:cs typeface="Times"/>
              </a:rPr>
              <a:t>Инструктивные </a:t>
            </a:r>
            <a:r>
              <a:rPr lang="ru-RU" b="1" i="1" dirty="0">
                <a:latin typeface="Times"/>
                <a:cs typeface="Times"/>
              </a:rPr>
              <a:t>решения</a:t>
            </a:r>
            <a:r>
              <a:rPr lang="ru-RU" dirty="0">
                <a:latin typeface="Times"/>
                <a:cs typeface="Times"/>
              </a:rPr>
              <a:t> оказываются решениями, которые выстраиваются на основе конкретной совокупности правил, </a:t>
            </a:r>
            <a:r>
              <a:rPr lang="ru-RU" dirty="0" smtClean="0">
                <a:latin typeface="Times"/>
                <a:cs typeface="Times"/>
              </a:rPr>
              <a:t>чаще всего зафиксированных </a:t>
            </a:r>
            <a:r>
              <a:rPr lang="ru-RU" dirty="0">
                <a:latin typeface="Times"/>
                <a:cs typeface="Times"/>
              </a:rPr>
              <a:t>в документах, определяющих порядок действий, приводящих к определенному результату. 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endParaRPr lang="ru-RU" dirty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"/>
                <a:cs typeface="Times"/>
              </a:rPr>
              <a:t>Например</a:t>
            </a:r>
            <a:r>
              <a:rPr lang="ru-RU" dirty="0">
                <a:latin typeface="Times"/>
                <a:cs typeface="Times"/>
              </a:rPr>
              <a:t>, в инженерной психологии </a:t>
            </a:r>
            <a:r>
              <a:rPr lang="ru-RU" dirty="0" smtClean="0">
                <a:latin typeface="Times"/>
                <a:cs typeface="Times"/>
              </a:rPr>
              <a:t>такой способ принятие </a:t>
            </a:r>
            <a:r>
              <a:rPr lang="ru-RU" dirty="0">
                <a:latin typeface="Times"/>
                <a:cs typeface="Times"/>
              </a:rPr>
              <a:t>решений рассматривается как основной процесс в деятельности оператора, действующего по инструкции. 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i="1" dirty="0" smtClean="0">
                <a:latin typeface="Times"/>
                <a:cs typeface="Times"/>
              </a:rPr>
              <a:t>	</a:t>
            </a:r>
            <a:r>
              <a:rPr lang="ru-RU" b="1" i="1" dirty="0" smtClean="0">
                <a:latin typeface="Times"/>
                <a:cs typeface="Times"/>
              </a:rPr>
              <a:t>Инструктивные </a:t>
            </a:r>
            <a:r>
              <a:rPr lang="ru-RU" b="1" i="1" dirty="0">
                <a:latin typeface="Times"/>
                <a:cs typeface="Times"/>
              </a:rPr>
              <a:t>решения</a:t>
            </a:r>
            <a:r>
              <a:rPr lang="ru-RU" dirty="0">
                <a:latin typeface="Times"/>
                <a:cs typeface="Times"/>
              </a:rPr>
              <a:t>, в свою очередь, </a:t>
            </a:r>
            <a:r>
              <a:rPr lang="ru-RU" dirty="0" smtClean="0">
                <a:latin typeface="Times"/>
                <a:cs typeface="Times"/>
              </a:rPr>
              <a:t>можно разделить </a:t>
            </a:r>
            <a:r>
              <a:rPr lang="ru-RU" i="1" dirty="0">
                <a:latin typeface="Times"/>
                <a:cs typeface="Times"/>
              </a:rPr>
              <a:t>на два подвида</a:t>
            </a:r>
            <a:r>
              <a:rPr lang="ru-RU" dirty="0">
                <a:latin typeface="Times"/>
                <a:cs typeface="Times"/>
              </a:rPr>
              <a:t>: </a:t>
            </a:r>
            <a:r>
              <a:rPr lang="ru-RU" b="1" dirty="0">
                <a:latin typeface="Times"/>
                <a:cs typeface="Times"/>
              </a:rPr>
              <a:t>долговременные</a:t>
            </a:r>
            <a:r>
              <a:rPr lang="ru-RU" dirty="0">
                <a:latin typeface="Times"/>
                <a:cs typeface="Times"/>
              </a:rPr>
              <a:t> и </a:t>
            </a:r>
            <a:r>
              <a:rPr lang="ru-RU" b="1" dirty="0" smtClean="0">
                <a:latin typeface="Times"/>
                <a:cs typeface="Times"/>
              </a:rPr>
              <a:t>недолговременные (кратковременные)</a:t>
            </a:r>
            <a:r>
              <a:rPr lang="ru-RU" dirty="0" smtClean="0">
                <a:latin typeface="Times"/>
                <a:cs typeface="Times"/>
              </a:rPr>
              <a:t> </a:t>
            </a:r>
            <a:r>
              <a:rPr lang="ru-RU" dirty="0">
                <a:latin typeface="Times"/>
                <a:cs typeface="Times"/>
              </a:rPr>
              <a:t>в зависимости от срока, на который рассчитано действие инструкции. 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600" y="3975630"/>
            <a:ext cx="2870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Борхес о классификации животных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www.bibliomsk.ru/library/global.phtml?mode=10&amp;dirname=borges&amp;filename=jlb14018.phtml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34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/>
                <a:cs typeface="Times"/>
              </a:rPr>
              <a:t>Виды принятия решений: основные </a:t>
            </a:r>
            <a:r>
              <a:rPr lang="ru-RU" b="1" dirty="0" smtClean="0">
                <a:latin typeface="Times"/>
                <a:cs typeface="Times"/>
              </a:rPr>
              <a:t>характеристики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endParaRPr lang="ru-RU" dirty="0" smtClean="0">
              <a:latin typeface="Times"/>
              <a:cs typeface="Times"/>
            </a:endParaRPr>
          </a:p>
          <a:p>
            <a:pPr marL="114300" indent="0" algn="just">
              <a:buNone/>
            </a:pPr>
            <a:endParaRPr lang="ru-RU" dirty="0">
              <a:latin typeface="Times"/>
              <a:cs typeface="Times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ru-RU" dirty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Долговременная </a:t>
            </a:r>
            <a:r>
              <a:rPr lang="ru-RU" dirty="0">
                <a:latin typeface="Times"/>
                <a:cs typeface="Times"/>
              </a:rPr>
              <a:t>инструкция, в качестве фундаментального примера которой была рассмотрена конституция, – это особый случай. Вместе с тем </a:t>
            </a:r>
            <a:r>
              <a:rPr lang="ru-RU" b="1" dirty="0">
                <a:latin typeface="Times"/>
                <a:cs typeface="Times"/>
              </a:rPr>
              <a:t>идея долговременной инструкции как таковой уже содержит в себе некоторое представление об устойчивости и стабильности</a:t>
            </a:r>
            <a:r>
              <a:rPr lang="ru-RU" dirty="0">
                <a:latin typeface="Times"/>
                <a:cs typeface="Times"/>
              </a:rPr>
              <a:t>. </a:t>
            </a:r>
            <a:endParaRPr lang="en-US" dirty="0">
              <a:latin typeface="Times"/>
              <a:cs typeface="Times"/>
            </a:endParaRPr>
          </a:p>
          <a:p>
            <a:pPr marL="114300" indent="0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0523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1329</TotalTime>
  <Words>664</Words>
  <Application>Microsoft Office PowerPoint</Application>
  <PresentationFormat>Экран (4:3)</PresentationFormat>
  <Paragraphs>94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Book Antiqua</vt:lpstr>
      <vt:lpstr>Century Gothic</vt:lpstr>
      <vt:lpstr>Times</vt:lpstr>
      <vt:lpstr>Apothecary</vt:lpstr>
      <vt:lpstr>Виды принятия решений: инструктивные и неинструктивные решения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Борхес о классификации животных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Виды принятия решений: основные характеристики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Условия демаркации между инструктивными и неинструктивными решениями</vt:lpstr>
      <vt:lpstr>Соотношение инструкций и Воп  (По рассказу К. Чапека «Поэт»)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принятия решений: инструктивные и неинструктивные решения</dc:title>
  <dc:creator>Olia</dc:creator>
  <cp:lastModifiedBy>Галина</cp:lastModifiedBy>
  <cp:revision>61</cp:revision>
  <dcterms:created xsi:type="dcterms:W3CDTF">2013-01-22T20:09:21Z</dcterms:created>
  <dcterms:modified xsi:type="dcterms:W3CDTF">2022-05-23T09:28:11Z</dcterms:modified>
</cp:coreProperties>
</file>