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0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71" r:id="rId12"/>
    <p:sldId id="265" r:id="rId13"/>
    <p:sldId id="266" r:id="rId14"/>
    <p:sldId id="267" r:id="rId15"/>
    <p:sldId id="268" r:id="rId16"/>
    <p:sldId id="269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1" d="100"/>
          <a:sy n="81" d="100"/>
        </p:scale>
        <p:origin x="72" y="9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/>
          <a:srcRect t="50000"/>
          <a:stretch>
            <a:fillRect/>
          </a:stretch>
        </p:blipFill>
        <p:spPr>
          <a:xfrm>
            <a:off x="0" y="3429000"/>
            <a:ext cx="9144000" cy="3429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9463" y="1918447"/>
            <a:ext cx="7583488" cy="1470025"/>
          </a:xfrm>
        </p:spPr>
        <p:txBody>
          <a:bodyPr anchor="b" anchorCtr="0"/>
          <a:lstStyle/>
          <a:p>
            <a:r>
              <a:rPr lang="ru-RU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463" y="3478306"/>
            <a:ext cx="7583487" cy="17526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C8A2-C63C-49A4-89E9-2E4420D2ECA8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overlay-ruleShadow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03984"/>
            <a:ext cx="9144000" cy="12501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/>
          <a:srcRect l="50000"/>
          <a:stretch>
            <a:fillRect/>
          </a:stretch>
        </p:blipFill>
        <p:spPr>
          <a:xfrm>
            <a:off x="4572000" y="4482"/>
            <a:ext cx="457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overlay-ruleShadow.png"/>
          <p:cNvPicPr>
            <a:picLocks noChangeAspect="1"/>
          </p:cNvPicPr>
          <p:nvPr/>
        </p:nvPicPr>
        <p:blipFill>
          <a:blip r:embed="rId3"/>
          <a:srcRect r="25031"/>
          <a:stretch>
            <a:fillRect/>
          </a:stretch>
        </p:blipFill>
        <p:spPr>
          <a:xfrm rot="16200000">
            <a:off x="1086391" y="3365075"/>
            <a:ext cx="6855164" cy="1250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74320"/>
            <a:ext cx="3959352" cy="1691640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64608" y="264907"/>
            <a:ext cx="3959352" cy="6328186"/>
          </a:xfrm>
          <a:solidFill>
            <a:schemeClr val="tx1">
              <a:lumMod val="50000"/>
            </a:schemeClr>
          </a:solidFill>
          <a:effectLst>
            <a:outerShdw blurRad="50800" dir="2700000" algn="tl" rotWithShape="0">
              <a:schemeClr val="tx1">
                <a:alpha val="40000"/>
              </a:scheme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1970801"/>
            <a:ext cx="3959352" cy="32004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sz="18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2000"/>
              </a:spcBef>
              <a:buFont typeface="Calisto MT" pitchFamily="18" charset="0"/>
              <a:buNone/>
            </a:pPr>
            <a:r>
              <a:rPr lang="ru-R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670048" y="6356350"/>
            <a:ext cx="1627632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D85AC8A2-C63C-49A4-89E9-2E4420D2ECA8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42047" y="6356350"/>
            <a:ext cx="1892808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892808" y="5738129"/>
            <a:ext cx="758952" cy="576072"/>
          </a:xfrm>
        </p:spPr>
        <p:txBody>
          <a:bodyPr vert="horz" lIns="91440" tIns="45720" rIns="91440" bIns="45720" rtlCol="0" anchor="ctr">
            <a:noAutofit/>
          </a:bodyPr>
          <a:lstStyle>
            <a:lvl1pPr marL="0" algn="ctr" defTabSz="914400" rtl="0" eaLnBrk="1" latinLnBrk="0" hangingPunct="1">
              <a:spcBef>
                <a:spcPct val="0"/>
              </a:spcBef>
              <a:defRPr sz="36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82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038600"/>
            <a:ext cx="7620000" cy="990600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ctr">
              <a:defRPr sz="36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 typeface="Calisto MT" pitchFamily="18" charset="0"/>
              <a:buNone/>
            </a:pPr>
            <a:r>
              <a:rPr lang="ru-RU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2900" y="265176"/>
            <a:ext cx="8458200" cy="3697224"/>
          </a:xfrm>
          <a:solidFill>
            <a:schemeClr val="tx1">
              <a:lumMod val="50000"/>
            </a:schemeClr>
          </a:solidFill>
          <a:effectLst>
            <a:outerShdw blurRad="50800" dir="2700000" algn="tl" rotWithShape="0">
              <a:schemeClr val="tx1">
                <a:alpha val="40000"/>
              </a:scheme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2000"/>
              </a:spcBef>
              <a:buFont typeface="Calisto MT" pitchFamily="18" charset="0"/>
              <a:buNone/>
              <a:defRPr sz="24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" y="5042647"/>
            <a:ext cx="7620000" cy="1129553"/>
          </a:xfrm>
        </p:spPr>
        <p:txBody>
          <a:bodyPr>
            <a:normAutofit/>
          </a:bodyPr>
          <a:lstStyle>
            <a:lvl1pPr marL="0" indent="0" algn="ctr">
              <a:lnSpc>
                <a:spcPct val="110000"/>
              </a:lnSpc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C8A2-C63C-49A4-89E9-2E4420D2ECA8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</a:defRPr>
            </a:lvl1pPr>
          </a:lstStyle>
          <a:p>
            <a:fld id="{D85AC8A2-C63C-49A4-89E9-2E4420D2ECA8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</a:defRPr>
            </a:lvl1pPr>
          </a:lstStyle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7592"/>
            <a:ext cx="9144000" cy="125016"/>
          </a:xfrm>
          <a:prstGeom prst="rect">
            <a:avLst/>
          </a:prstGeom>
        </p:spPr>
      </p:pic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3"/>
          <a:srcRect t="23333"/>
          <a:stretch>
            <a:fillRect/>
          </a:stretch>
        </p:blipFill>
        <p:spPr>
          <a:xfrm>
            <a:off x="0" y="1425388"/>
            <a:ext cx="9144000" cy="54326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C8A2-C63C-49A4-89E9-2E4420D2ECA8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-FullBackground.jpg"/>
          <p:cNvPicPr>
            <a:picLocks noChangeAspect="1"/>
          </p:cNvPicPr>
          <p:nvPr/>
        </p:nvPicPr>
        <p:blipFill>
          <a:blip r:embed="rId2"/>
          <a:srcRect r="14719"/>
          <a:stretch>
            <a:fillRect/>
          </a:stretch>
        </p:blipFill>
        <p:spPr>
          <a:xfrm>
            <a:off x="0" y="4482"/>
            <a:ext cx="779811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48600" y="457200"/>
            <a:ext cx="1219200" cy="5668963"/>
          </a:xfrm>
        </p:spPr>
        <p:txBody>
          <a:bodyPr vert="eaVert">
            <a:normAutofit/>
          </a:bodyPr>
          <a:lstStyle/>
          <a:p>
            <a:r>
              <a:rPr lang="ru-RU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457200"/>
            <a:ext cx="6383337" cy="56689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24800" y="6356350"/>
            <a:ext cx="1066800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D85AC8A2-C63C-49A4-89E9-2E4420D2ECA8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overlay-ruleShadow.png"/>
          <p:cNvPicPr>
            <a:picLocks noChangeAspect="1"/>
          </p:cNvPicPr>
          <p:nvPr/>
        </p:nvPicPr>
        <p:blipFill>
          <a:blip r:embed="rId3"/>
          <a:srcRect r="25031"/>
          <a:stretch>
            <a:fillRect/>
          </a:stretch>
        </p:blipFill>
        <p:spPr>
          <a:xfrm rot="5400000" flipH="1">
            <a:off x="4421262" y="3365075"/>
            <a:ext cx="6855164" cy="12501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7592"/>
            <a:ext cx="9144000" cy="125016"/>
          </a:xfrm>
          <a:prstGeom prst="rect">
            <a:avLst/>
          </a:prstGeom>
        </p:spPr>
      </p:pic>
      <p:pic>
        <p:nvPicPr>
          <p:cNvPr id="7" name="Picture 6" descr="Overlay-FullBackground.jpg"/>
          <p:cNvPicPr>
            <a:picLocks noChangeAspect="1"/>
          </p:cNvPicPr>
          <p:nvPr/>
        </p:nvPicPr>
        <p:blipFill>
          <a:blip r:embed="rId3"/>
          <a:srcRect t="23333"/>
          <a:stretch>
            <a:fillRect/>
          </a:stretch>
        </p:blipFill>
        <p:spPr>
          <a:xfrm>
            <a:off x="0" y="1425388"/>
            <a:ext cx="9144000" cy="54326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C8A2-C63C-49A4-89E9-2E4420D2ECA8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/>
          <a:srcRect t="50000"/>
          <a:stretch>
            <a:fillRect/>
          </a:stretch>
        </p:blipFill>
        <p:spPr>
          <a:xfrm>
            <a:off x="0" y="3429000"/>
            <a:ext cx="9144000" cy="3429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9463" y="789081"/>
            <a:ext cx="7583488" cy="1470025"/>
          </a:xfrm>
        </p:spPr>
        <p:txBody>
          <a:bodyPr anchor="ctr" anchorCtr="0"/>
          <a:lstStyle/>
          <a:p>
            <a:r>
              <a:rPr lang="ru-RU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463" y="4724400"/>
            <a:ext cx="7583487" cy="1385047"/>
          </a:xfrm>
        </p:spPr>
        <p:txBody>
          <a:bodyPr anchor="ctr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C8A2-C63C-49A4-89E9-2E4420D2ECA8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overlay-ruleShadow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03984"/>
            <a:ext cx="9144000" cy="125016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3677371" y="2564085"/>
            <a:ext cx="1789259" cy="1729830"/>
          </a:xfrm>
          <a:prstGeom prst="ellipse">
            <a:avLst/>
          </a:prstGeom>
          <a:noFill/>
          <a:ln w="127000">
            <a:solidFill>
              <a:schemeClr val="tx2"/>
            </a:solidFill>
          </a:ln>
          <a:effectLst>
            <a:innerShdw blurRad="101600" dist="76200" dir="13500000">
              <a:prstClr val="black">
                <a:alpha val="57000"/>
              </a:prstClr>
            </a:innerShdw>
          </a:effectLst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46984"/>
            <a:ext cx="9144000" cy="125016"/>
          </a:xfrm>
          <a:prstGeom prst="rect">
            <a:avLst/>
          </a:prstGeom>
        </p:spPr>
      </p:pic>
      <p:pic>
        <p:nvPicPr>
          <p:cNvPr id="7" name="Picture 6" descr="Overlay-FullBackground.jpg"/>
          <p:cNvPicPr>
            <a:picLocks noChangeAspect="1"/>
          </p:cNvPicPr>
          <p:nvPr/>
        </p:nvPicPr>
        <p:blipFill>
          <a:blip r:embed="rId3"/>
          <a:srcRect t="66667"/>
          <a:stretch>
            <a:fillRect/>
          </a:stretch>
        </p:blipFill>
        <p:spPr>
          <a:xfrm>
            <a:off x="0" y="4572000"/>
            <a:ext cx="9144000" cy="228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971800"/>
            <a:ext cx="7583487" cy="13620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4724400"/>
            <a:ext cx="7583487" cy="1398494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 typeface="Calisto MT" pitchFamily="18" charset="0"/>
              <a:buNone/>
              <a:defRPr sz="18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C8A2-C63C-49A4-89E9-2E4420D2ECA8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7592"/>
            <a:ext cx="9144000" cy="125016"/>
          </a:xfrm>
          <a:prstGeom prst="rect">
            <a:avLst/>
          </a:prstGeom>
        </p:spPr>
      </p:pic>
      <p:pic>
        <p:nvPicPr>
          <p:cNvPr id="11" name="Picture 10" descr="Overlay-FullBackground.jpg"/>
          <p:cNvPicPr>
            <a:picLocks noChangeAspect="1"/>
          </p:cNvPicPr>
          <p:nvPr/>
        </p:nvPicPr>
        <p:blipFill>
          <a:blip r:embed="rId3"/>
          <a:srcRect t="23333"/>
          <a:stretch>
            <a:fillRect/>
          </a:stretch>
        </p:blipFill>
        <p:spPr>
          <a:xfrm>
            <a:off x="0" y="1425388"/>
            <a:ext cx="9144000" cy="54326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62753"/>
            <a:ext cx="7583488" cy="1283167"/>
          </a:xfrm>
        </p:spPr>
        <p:txBody>
          <a:bodyPr/>
          <a:lstStyle/>
          <a:p>
            <a:r>
              <a:rPr lang="ru-RU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3" y="1828800"/>
            <a:ext cx="3566160" cy="42973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6791" y="1828800"/>
            <a:ext cx="3566160" cy="42973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C8A2-C63C-49A4-89E9-2E4420D2ECA8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7592"/>
            <a:ext cx="9144000" cy="125016"/>
          </a:xfrm>
          <a:prstGeom prst="rect">
            <a:avLst/>
          </a:prstGeom>
        </p:spPr>
      </p:pic>
      <p:pic>
        <p:nvPicPr>
          <p:cNvPr id="13" name="Picture 12" descr="Overlay-FullBackground.jpg"/>
          <p:cNvPicPr>
            <a:picLocks noChangeAspect="1"/>
          </p:cNvPicPr>
          <p:nvPr/>
        </p:nvPicPr>
        <p:blipFill>
          <a:blip r:embed="rId3"/>
          <a:srcRect t="23333"/>
          <a:stretch>
            <a:fillRect/>
          </a:stretch>
        </p:blipFill>
        <p:spPr>
          <a:xfrm>
            <a:off x="0" y="1425388"/>
            <a:ext cx="9144000" cy="54326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62753"/>
            <a:ext cx="7583488" cy="128316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524000"/>
            <a:ext cx="3566160" cy="83820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ct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3" y="2393576"/>
            <a:ext cx="3566160" cy="373258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6791" y="1524000"/>
            <a:ext cx="3566160" cy="83820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ct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96791" y="2393576"/>
            <a:ext cx="3566160" cy="373258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C8A2-C63C-49A4-89E9-2E4420D2ECA8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7592"/>
            <a:ext cx="9144000" cy="1250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C8A2-C63C-49A4-89E9-2E4420D2ECA8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Overlay-FullBackground.jpg"/>
          <p:cNvPicPr>
            <a:picLocks noChangeAspect="1"/>
          </p:cNvPicPr>
          <p:nvPr/>
        </p:nvPicPr>
        <p:blipFill>
          <a:blip r:embed="rId3"/>
          <a:srcRect t="21046"/>
          <a:stretch>
            <a:fillRect/>
          </a:stretch>
        </p:blipFill>
        <p:spPr>
          <a:xfrm>
            <a:off x="0" y="1447800"/>
            <a:ext cx="9144000" cy="54146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-FullBackgroun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82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C8A2-C63C-49A4-89E9-2E4420D2ECA8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/>
          <a:srcRect l="50000"/>
          <a:stretch>
            <a:fillRect/>
          </a:stretch>
        </p:blipFill>
        <p:spPr>
          <a:xfrm>
            <a:off x="4572000" y="4482"/>
            <a:ext cx="457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73049"/>
            <a:ext cx="3962400" cy="1690221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algn="ctr" defTabSz="914400" rtl="0" eaLnBrk="1" latinLnBrk="0" hangingPunct="1">
              <a:spcBef>
                <a:spcPct val="0"/>
              </a:spcBef>
              <a:defRPr sz="36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66401" y="273050"/>
            <a:ext cx="3959352" cy="58531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1975104"/>
            <a:ext cx="3962400" cy="320040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600"/>
              </a:spcBef>
              <a:buNone/>
              <a:defRPr sz="18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667000" y="6356350"/>
            <a:ext cx="1622612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D85AC8A2-C63C-49A4-89E9-2E4420D2ECA8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42047" y="6356350"/>
            <a:ext cx="1891553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892808" y="5748338"/>
            <a:ext cx="762000" cy="576262"/>
          </a:xfrm>
        </p:spPr>
        <p:txBody>
          <a:bodyPr vert="horz" lIns="91440" tIns="45720" rIns="91440" bIns="45720" rtlCol="0" anchor="ctr">
            <a:noAutofit/>
          </a:bodyPr>
          <a:lstStyle>
            <a:lvl1pPr marL="0" algn="ctr" defTabSz="914400" rtl="0" eaLnBrk="1" latinLnBrk="0" hangingPunct="1">
              <a:spcBef>
                <a:spcPct val="0"/>
              </a:spcBef>
              <a:defRPr sz="36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overlay-ruleShadow.png"/>
          <p:cNvPicPr>
            <a:picLocks noChangeAspect="1"/>
          </p:cNvPicPr>
          <p:nvPr/>
        </p:nvPicPr>
        <p:blipFill>
          <a:blip r:embed="rId3"/>
          <a:srcRect r="25031"/>
          <a:stretch>
            <a:fillRect/>
          </a:stretch>
        </p:blipFill>
        <p:spPr>
          <a:xfrm rot="16200000">
            <a:off x="1086391" y="3365075"/>
            <a:ext cx="6855164" cy="125016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62753"/>
            <a:ext cx="7583488" cy="12831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828800"/>
            <a:ext cx="7583488" cy="4297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32494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fld id="{D85AC8A2-C63C-49A4-89E9-2E4420D2ECA8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2047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67200" y="635635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effectLst>
            <a:outerShdw blurRad="50800" dist="12700" dir="2700000" sx="100500" sy="100500" algn="tl" rotWithShape="0">
              <a:prstClr val="black">
                <a:alpha val="6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282575" indent="-282575" algn="l" defTabSz="914400" rtl="0" eaLnBrk="1" latinLnBrk="0" hangingPunct="1">
        <a:spcBef>
          <a:spcPts val="2000"/>
        </a:spcBef>
        <a:buFont typeface="Calisto MT" pitchFamily="18" charset="0"/>
        <a:buChar char="•"/>
        <a:defRPr sz="24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1pPr>
      <a:lvl2pPr marL="577850" indent="-295275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Calisto MT" pitchFamily="18" charset="0"/>
        <a:buChar char="•"/>
        <a:defRPr sz="22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2pPr>
      <a:lvl3pPr marL="860425" indent="-282575" algn="l" defTabSz="914400" rtl="0" eaLnBrk="1" latinLnBrk="0" hangingPunct="1">
        <a:spcBef>
          <a:spcPts val="600"/>
        </a:spcBef>
        <a:buFont typeface="Calisto MT" pitchFamily="18" charset="0"/>
        <a:buChar char="•"/>
        <a:defRPr sz="20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3pPr>
      <a:lvl4pPr marL="1143000" indent="-282575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Calisto MT" pitchFamily="18" charset="0"/>
        <a:buChar char="•"/>
        <a:defRPr sz="18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4pPr>
      <a:lvl5pPr marL="1425575" indent="-282575" algn="l" defTabSz="914400" rtl="0" eaLnBrk="1" latinLnBrk="0" hangingPunct="1">
        <a:spcBef>
          <a:spcPts val="600"/>
        </a:spcBef>
        <a:buFont typeface="Calisto MT" pitchFamily="18" charset="0"/>
        <a:buChar char="•"/>
        <a:defRPr sz="18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5pPr>
      <a:lvl6pPr marL="1711325" indent="-280988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6pPr>
      <a:lvl7pPr marL="2000250" indent="-280988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1800" kern="1200" dirty="0" smtClean="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7pPr>
      <a:lvl8pPr marL="2290763" indent="-280988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8pPr>
      <a:lvl9pPr marL="2571750" indent="-280988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1800" kern="1200" dirty="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2800" b="1" cap="all" dirty="0">
                <a:effectLst/>
              </a:rPr>
              <a:t>Классификации вопросно-ответных </a:t>
            </a:r>
            <a:r>
              <a:rPr lang="ru-RU" sz="2800" b="1" cap="all" dirty="0" smtClean="0">
                <a:effectLst/>
              </a:rPr>
              <a:t>процедур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/>
              <a:t>Галина     Вениаминовна     Сорина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0683199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2040483"/>
            <a:ext cx="7583488" cy="4085680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effectLst/>
                <a:latin typeface="Times"/>
                <a:cs typeface="Times"/>
              </a:rPr>
              <a:t>С этой точки зрения, все множество вопросов можно разделить на </a:t>
            </a:r>
            <a:r>
              <a:rPr lang="ru-RU" i="1" dirty="0">
                <a:effectLst/>
                <a:latin typeface="Times"/>
                <a:cs typeface="Times"/>
              </a:rPr>
              <a:t>риторические</a:t>
            </a:r>
            <a:r>
              <a:rPr lang="ru-RU" dirty="0">
                <a:effectLst/>
                <a:latin typeface="Times"/>
                <a:cs typeface="Times"/>
              </a:rPr>
              <a:t> и </a:t>
            </a:r>
            <a:r>
              <a:rPr lang="ru-RU" i="1" dirty="0">
                <a:effectLst/>
                <a:latin typeface="Times"/>
                <a:cs typeface="Times"/>
              </a:rPr>
              <a:t>нериторические</a:t>
            </a:r>
            <a:r>
              <a:rPr lang="ru-RU" dirty="0">
                <a:effectLst/>
              </a:rPr>
              <a:t>.</a:t>
            </a:r>
            <a:r>
              <a:rPr lang="ru-RU" b="1" dirty="0">
                <a:effectLst/>
              </a:rPr>
              <a:t> 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31863" y="215153"/>
            <a:ext cx="7583488" cy="12831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2400" b="1" dirty="0">
                <a:effectLst/>
                <a:latin typeface="Times"/>
                <a:cs typeface="Times"/>
              </a:rPr>
              <a:t>Классификация видов вопросов «по отношению к риторичности».</a:t>
            </a:r>
            <a:r>
              <a:rPr lang="ru-RU" sz="2400" dirty="0">
                <a:effectLst/>
                <a:latin typeface="Times"/>
                <a:cs typeface="Times"/>
              </a:rPr>
              <a:t> </a:t>
            </a:r>
            <a:endParaRPr lang="en-US" sz="2400" dirty="0">
              <a:latin typeface="Times"/>
              <a:cs typeface="Time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9442" y="3501884"/>
            <a:ext cx="3499039" cy="2624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2138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Риторика науки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Как это можно связать с идеей риторики науки?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65192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>
                <a:effectLst/>
                <a:latin typeface="Times"/>
                <a:cs typeface="Times"/>
              </a:rPr>
              <a:t>Риторические вопросы, как и нериторические, выполняют множество различных функций. Однако существует одна, которую риторические вопросы не выполняют никогда: функция запроса информации. Кроме того, явная предпосылка риторических вопросов всегда стремится к утверждению с противоположным знаком. Например: «Какой русский не любит быстрой езды?». Явная предпосылка этого знаменитого риторического вопроса Н.В. Гоголя стремится к следующему утверждению: «Всякий русский любит быструю езду</a:t>
            </a:r>
            <a:r>
              <a:rPr lang="ru-RU" dirty="0" smtClean="0">
                <a:effectLst/>
                <a:latin typeface="Times"/>
                <a:cs typeface="Times"/>
              </a:rPr>
              <a:t>». Цицерон: «До коли можно терпеть, Кателина?» </a:t>
            </a:r>
            <a:endParaRPr lang="en-US" dirty="0">
              <a:effectLst/>
              <a:latin typeface="Times"/>
              <a:cs typeface="Times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31863" y="215153"/>
            <a:ext cx="7583488" cy="12831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2400" b="1" dirty="0">
                <a:effectLst/>
                <a:latin typeface="Times"/>
                <a:cs typeface="Times"/>
              </a:rPr>
              <a:t>Классификация видов вопросов «по отношению к риторичности».</a:t>
            </a:r>
            <a:r>
              <a:rPr lang="ru-RU" sz="2400" dirty="0">
                <a:effectLst/>
                <a:latin typeface="Times"/>
                <a:cs typeface="Times"/>
              </a:rPr>
              <a:t> </a:t>
            </a:r>
            <a:endParaRPr lang="en-US" sz="2400" dirty="0"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13688194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>
                <a:effectLst/>
                <a:latin typeface="Times"/>
                <a:cs typeface="Times"/>
              </a:rPr>
              <a:t>Различаются вопросы, формулируемые на объектном уровне и </a:t>
            </a:r>
            <a:r>
              <a:rPr lang="ru-RU" dirty="0" err="1">
                <a:effectLst/>
                <a:latin typeface="Times"/>
                <a:cs typeface="Times"/>
              </a:rPr>
              <a:t>метауровне</a:t>
            </a:r>
            <a:r>
              <a:rPr lang="ru-RU" dirty="0">
                <a:effectLst/>
                <a:latin typeface="Times"/>
                <a:cs typeface="Times"/>
              </a:rPr>
              <a:t> анализа. </a:t>
            </a:r>
            <a:endParaRPr lang="en-US" dirty="0">
              <a:effectLst/>
              <a:latin typeface="Times"/>
              <a:cs typeface="Times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31863" y="215153"/>
            <a:ext cx="7583488" cy="12831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2400" b="1" dirty="0" smtClean="0">
                <a:effectLst/>
                <a:latin typeface="Times"/>
                <a:cs typeface="Times"/>
              </a:rPr>
              <a:t>Неклассическая </a:t>
            </a:r>
            <a:r>
              <a:rPr lang="ru-RU" sz="2400" b="1" dirty="0">
                <a:effectLst/>
                <a:latin typeface="Times"/>
                <a:cs typeface="Times"/>
              </a:rPr>
              <a:t>классификация вопросов: уровни </a:t>
            </a:r>
            <a:r>
              <a:rPr lang="ru-RU" sz="2400" b="1" dirty="0" smtClean="0">
                <a:effectLst/>
                <a:latin typeface="Times"/>
                <a:cs typeface="Times"/>
              </a:rPr>
              <a:t>вопрошания</a:t>
            </a:r>
            <a:r>
              <a:rPr lang="ru-RU" sz="2400" dirty="0" smtClean="0">
                <a:effectLst/>
                <a:latin typeface="Times"/>
                <a:cs typeface="Times"/>
              </a:rPr>
              <a:t> </a:t>
            </a:r>
            <a:endParaRPr lang="en-US" sz="2400" dirty="0">
              <a:latin typeface="Times"/>
              <a:cs typeface="Time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023" y="3673722"/>
            <a:ext cx="17272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8194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2009251"/>
            <a:ext cx="7583488" cy="41169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effectLst/>
                <a:latin typeface="Times"/>
                <a:cs typeface="Times"/>
              </a:rPr>
              <a:t>Под</a:t>
            </a:r>
            <a:r>
              <a:rPr lang="ru-RU" i="1" dirty="0">
                <a:effectLst/>
                <a:latin typeface="Times"/>
                <a:cs typeface="Times"/>
              </a:rPr>
              <a:t> вопросом объектного уровня </a:t>
            </a:r>
            <a:r>
              <a:rPr lang="ru-RU" dirty="0">
                <a:effectLst/>
                <a:latin typeface="Times"/>
                <a:cs typeface="Times"/>
              </a:rPr>
              <a:t>будет пониматься вопрос, заданный в рамках известного выделенного текста, включая обыденную </a:t>
            </a:r>
            <a:r>
              <a:rPr lang="ru-RU" dirty="0" smtClean="0">
                <a:effectLst/>
                <a:latin typeface="Times"/>
                <a:cs typeface="Times"/>
              </a:rPr>
              <a:t>коммуникацию, включая устную </a:t>
            </a:r>
            <a:r>
              <a:rPr lang="ru-RU" dirty="0" smtClean="0">
                <a:effectLst/>
                <a:latin typeface="Times"/>
                <a:cs typeface="Times"/>
              </a:rPr>
              <a:t>коммуникацию</a:t>
            </a:r>
            <a:r>
              <a:rPr lang="ru-RU" dirty="0" smtClean="0">
                <a:effectLst/>
                <a:latin typeface="Times"/>
                <a:cs typeface="Times"/>
              </a:rPr>
              <a:t>. </a:t>
            </a:r>
            <a:r>
              <a:rPr lang="ru-RU" dirty="0">
                <a:effectLst/>
                <a:latin typeface="Times"/>
                <a:cs typeface="Times"/>
              </a:rPr>
              <a:t>ВОП при таком подходе </a:t>
            </a:r>
            <a:r>
              <a:rPr lang="ru-RU" dirty="0" smtClean="0">
                <a:effectLst/>
                <a:latin typeface="Times"/>
                <a:cs typeface="Times"/>
              </a:rPr>
              <a:t>интерпретируется через </a:t>
            </a:r>
            <a:r>
              <a:rPr lang="ru-RU" dirty="0">
                <a:effectLst/>
                <a:latin typeface="Times"/>
                <a:cs typeface="Times"/>
              </a:rPr>
              <a:t>введение характеристики ответа, который ищется, конструируется в рамках того же текста, к какому принадлежит и вопрос. </a:t>
            </a:r>
            <a:endParaRPr lang="en-US" dirty="0">
              <a:effectLst/>
              <a:latin typeface="Times"/>
              <a:cs typeface="Times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31863" y="215153"/>
            <a:ext cx="7583488" cy="12831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2400" b="1" dirty="0" smtClean="0">
                <a:effectLst/>
                <a:latin typeface="Times"/>
                <a:cs typeface="Times"/>
              </a:rPr>
              <a:t>Неклассическая </a:t>
            </a:r>
            <a:r>
              <a:rPr lang="ru-RU" sz="2400" b="1" dirty="0">
                <a:effectLst/>
                <a:latin typeface="Times"/>
                <a:cs typeface="Times"/>
              </a:rPr>
              <a:t>классификация вопросов: уровни </a:t>
            </a:r>
            <a:r>
              <a:rPr lang="ru-RU" sz="2400" b="1" dirty="0" smtClean="0">
                <a:effectLst/>
                <a:latin typeface="Times"/>
                <a:cs typeface="Times"/>
              </a:rPr>
              <a:t>вопрошания</a:t>
            </a:r>
            <a:r>
              <a:rPr lang="ru-RU" sz="2400" dirty="0" smtClean="0">
                <a:effectLst/>
                <a:latin typeface="Times"/>
                <a:cs typeface="Times"/>
              </a:rPr>
              <a:t> </a:t>
            </a:r>
            <a:endParaRPr lang="en-US" sz="2400" dirty="0"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19089339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>
                <a:effectLst/>
                <a:latin typeface="Times"/>
                <a:cs typeface="Times"/>
              </a:rPr>
              <a:t>Под</a:t>
            </a:r>
            <a:r>
              <a:rPr lang="ru-RU" i="1" dirty="0">
                <a:effectLst/>
                <a:latin typeface="Times"/>
                <a:cs typeface="Times"/>
              </a:rPr>
              <a:t> вопросом метауровня </a:t>
            </a:r>
            <a:r>
              <a:rPr lang="ru-RU" dirty="0">
                <a:effectLst/>
                <a:latin typeface="Times"/>
                <a:cs typeface="Times"/>
              </a:rPr>
              <a:t> будет пониматься вопрос, заданный в рамках известного выделенного текста, включая обыденную </a:t>
            </a:r>
            <a:r>
              <a:rPr lang="ru-RU" dirty="0" smtClean="0">
                <a:effectLst/>
                <a:latin typeface="Times"/>
                <a:cs typeface="Times"/>
              </a:rPr>
              <a:t>коммуникацию (в том числе устную </a:t>
            </a:r>
            <a:r>
              <a:rPr lang="ru-RU" dirty="0" smtClean="0">
                <a:effectLst/>
                <a:latin typeface="Times"/>
                <a:cs typeface="Times"/>
              </a:rPr>
              <a:t>коммуникацию</a:t>
            </a:r>
            <a:r>
              <a:rPr lang="ru-RU" dirty="0" smtClean="0">
                <a:effectLst/>
                <a:latin typeface="Times"/>
                <a:cs typeface="Times"/>
              </a:rPr>
              <a:t>), </a:t>
            </a:r>
            <a:r>
              <a:rPr lang="ru-RU" dirty="0">
                <a:effectLst/>
                <a:latin typeface="Times"/>
                <a:cs typeface="Times"/>
              </a:rPr>
              <a:t>в то время как ответ может быть найден, сконструирован лишь за пределами текста, которому принадлежит вопрос. </a:t>
            </a:r>
            <a:endParaRPr lang="en-US" dirty="0">
              <a:effectLst/>
              <a:latin typeface="Times"/>
              <a:cs typeface="Times"/>
            </a:endParaRPr>
          </a:p>
          <a:p>
            <a:r>
              <a:rPr lang="ru-RU" dirty="0">
                <a:effectLst/>
                <a:latin typeface="Times"/>
                <a:cs typeface="Times"/>
              </a:rPr>
              <a:t>То есть явная предпосылка вопроса </a:t>
            </a:r>
            <a:r>
              <a:rPr lang="ru-RU" dirty="0" err="1">
                <a:effectLst/>
                <a:latin typeface="Times"/>
                <a:cs typeface="Times"/>
              </a:rPr>
              <a:t>метауровня</a:t>
            </a:r>
            <a:r>
              <a:rPr lang="ru-RU" dirty="0">
                <a:effectLst/>
                <a:latin typeface="Times"/>
                <a:cs typeface="Times"/>
              </a:rPr>
              <a:t> относится к известному тексту, известному положению дел, ответ же предполагает конструирование принципиально иного текста. </a:t>
            </a:r>
            <a:endParaRPr lang="en-US" dirty="0">
              <a:effectLst/>
              <a:latin typeface="Times"/>
              <a:cs typeface="Times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31863" y="215153"/>
            <a:ext cx="7583488" cy="12831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2400" b="1" dirty="0" smtClean="0">
                <a:effectLst/>
                <a:latin typeface="Times"/>
                <a:cs typeface="Times"/>
              </a:rPr>
              <a:t>Неклассическая </a:t>
            </a:r>
            <a:r>
              <a:rPr lang="ru-RU" sz="2400" b="1" dirty="0">
                <a:effectLst/>
                <a:latin typeface="Times"/>
                <a:cs typeface="Times"/>
              </a:rPr>
              <a:t>классификация вопросов: уровни </a:t>
            </a:r>
            <a:r>
              <a:rPr lang="ru-RU" sz="2400" b="1" dirty="0" smtClean="0">
                <a:effectLst/>
                <a:latin typeface="Times"/>
                <a:cs typeface="Times"/>
              </a:rPr>
              <a:t>вопрошания</a:t>
            </a:r>
            <a:r>
              <a:rPr lang="ru-RU" sz="2400" dirty="0" smtClean="0">
                <a:effectLst/>
                <a:latin typeface="Times"/>
                <a:cs typeface="Times"/>
              </a:rPr>
              <a:t> </a:t>
            </a:r>
            <a:endParaRPr lang="en-US" sz="2400" dirty="0"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19089339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2373623"/>
            <a:ext cx="7583488" cy="3752540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ru-RU" dirty="0">
                <a:effectLst/>
                <a:latin typeface="Times"/>
                <a:cs typeface="Times"/>
              </a:rPr>
              <a:t>В процессе принятия решений очень важно различать, на каком уровне формулируются вопросы. «Инструктивное принятие решения» предполагает объектный уровень формулировки вопросов, инновационное – </a:t>
            </a:r>
            <a:r>
              <a:rPr lang="ru-RU" dirty="0" err="1">
                <a:effectLst/>
                <a:latin typeface="Times"/>
                <a:cs typeface="Times"/>
              </a:rPr>
              <a:t>метауровень</a:t>
            </a:r>
            <a:r>
              <a:rPr lang="ru-RU" dirty="0">
                <a:effectLst/>
                <a:latin typeface="Times"/>
                <a:cs typeface="Times"/>
              </a:rPr>
              <a:t>.</a:t>
            </a:r>
            <a:endParaRPr lang="en-US" dirty="0">
              <a:effectLst/>
              <a:latin typeface="Times"/>
              <a:cs typeface="Times"/>
            </a:endParaRPr>
          </a:p>
          <a:p>
            <a:pPr marL="0" indent="0">
              <a:buNone/>
            </a:pPr>
            <a:endParaRPr lang="en-US" dirty="0">
              <a:effectLst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31863" y="215153"/>
            <a:ext cx="7583488" cy="12831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2400" b="1" dirty="0" smtClean="0">
                <a:effectLst/>
                <a:latin typeface="Times"/>
                <a:cs typeface="Times"/>
              </a:rPr>
              <a:t>Неклассическая </a:t>
            </a:r>
            <a:r>
              <a:rPr lang="ru-RU" sz="2400" b="1" dirty="0">
                <a:effectLst/>
                <a:latin typeface="Times"/>
                <a:cs typeface="Times"/>
              </a:rPr>
              <a:t>классификация вопросов: уровни </a:t>
            </a:r>
            <a:r>
              <a:rPr lang="ru-RU" sz="2400" b="1" dirty="0" smtClean="0">
                <a:effectLst/>
                <a:latin typeface="Times"/>
                <a:cs typeface="Times"/>
              </a:rPr>
              <a:t>вопрошания</a:t>
            </a:r>
            <a:r>
              <a:rPr lang="ru-RU" sz="2400" dirty="0" smtClean="0">
                <a:effectLst/>
                <a:latin typeface="Times"/>
                <a:cs typeface="Times"/>
              </a:rPr>
              <a:t> </a:t>
            </a:r>
            <a:endParaRPr lang="en-US" sz="2400" dirty="0"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19089339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ru-RU" sz="2400" b="1" dirty="0" smtClean="0">
                <a:effectLst/>
                <a:latin typeface="Times"/>
                <a:cs typeface="Times"/>
              </a:rPr>
              <a:t>Классическая  классификация вопросно-ответных процедур</a:t>
            </a:r>
            <a:endParaRPr lang="en-US" sz="2400" dirty="0">
              <a:latin typeface="Times"/>
              <a:cs typeface="Time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1578937"/>
            <a:ext cx="7583488" cy="2397914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ru-RU" i="1" dirty="0">
                <a:effectLst/>
                <a:latin typeface="Times"/>
                <a:cs typeface="Times"/>
              </a:rPr>
              <a:t>В рамках классического подхода к анализу ВОП </a:t>
            </a:r>
            <a:r>
              <a:rPr lang="ru-RU" dirty="0">
                <a:effectLst/>
                <a:latin typeface="Times"/>
                <a:cs typeface="Times"/>
              </a:rPr>
              <a:t>можно выделить следующие виды вопросов: альтернативные вопросы, ли-вопросы, частные, или  специальные, или почему-вопросы</a:t>
            </a:r>
            <a:r>
              <a:rPr lang="ru-RU" dirty="0" smtClean="0">
                <a:effectLst/>
                <a:latin typeface="Times"/>
                <a:cs typeface="Times"/>
              </a:rPr>
              <a:t>.</a:t>
            </a:r>
            <a:endParaRPr lang="en-US" dirty="0">
              <a:effectLst/>
              <a:latin typeface="Times"/>
              <a:cs typeface="Time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9840" y="4010365"/>
            <a:ext cx="6120680" cy="2468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9313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i="1" dirty="0">
                <a:effectLst/>
                <a:latin typeface="Times"/>
                <a:cs typeface="Times"/>
              </a:rPr>
              <a:t>Альтернативные вопросы</a:t>
            </a:r>
            <a:r>
              <a:rPr lang="ru-RU" dirty="0">
                <a:effectLst/>
                <a:latin typeface="Times"/>
                <a:cs typeface="Times"/>
              </a:rPr>
              <a:t> – это вопросы, структура которых позволяет перечислить конечное множество </a:t>
            </a:r>
            <a:r>
              <a:rPr lang="ru-RU" dirty="0" smtClean="0">
                <a:effectLst/>
                <a:latin typeface="Times"/>
                <a:cs typeface="Times"/>
              </a:rPr>
              <a:t>возможных вариантов ответов, которые заложены в явной предпосылке вопроса. </a:t>
            </a:r>
            <a:endParaRPr lang="en-US" dirty="0">
              <a:effectLst/>
              <a:latin typeface="Times"/>
              <a:cs typeface="Times"/>
            </a:endParaRPr>
          </a:p>
          <a:p>
            <a:r>
              <a:rPr lang="ru-RU" dirty="0">
                <a:effectLst/>
                <a:latin typeface="Times"/>
                <a:cs typeface="Times"/>
              </a:rPr>
              <a:t>Предполагается, что правильный ответ содержится в явной предпосылке вопроса, задача респондента заключается лишь в том, чтобы выбрать один вариант из перечисленного множества возможностей. Внешним показателем альтернативности вопроса является либо очевидное наличие, либо вероятность реконструкции союза «или» в тексте вопроса. </a:t>
            </a:r>
            <a:endParaRPr lang="en-US" dirty="0">
              <a:effectLst/>
              <a:latin typeface="Times"/>
              <a:cs typeface="Times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31863" y="215153"/>
            <a:ext cx="7583488" cy="12831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2400" b="1" smtClean="0">
                <a:effectLst/>
                <a:latin typeface="Times"/>
                <a:cs typeface="Times"/>
              </a:rPr>
              <a:t>Классическая  классификация вопросно-ответных процедур</a:t>
            </a:r>
            <a:endParaRPr lang="en-US" sz="2400" dirty="0"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35878192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1863" y="1828800"/>
            <a:ext cx="7250501" cy="42973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 smtClean="0">
                <a:effectLst/>
                <a:latin typeface="Times"/>
                <a:cs typeface="Times"/>
              </a:rPr>
              <a:t>	</a:t>
            </a:r>
            <a:r>
              <a:rPr lang="ru-RU" dirty="0" smtClean="0">
                <a:effectLst/>
                <a:latin typeface="Times"/>
                <a:cs typeface="Times"/>
              </a:rPr>
              <a:t>Например</a:t>
            </a:r>
            <a:r>
              <a:rPr lang="ru-RU" dirty="0">
                <a:effectLst/>
                <a:latin typeface="Times"/>
                <a:cs typeface="Times"/>
              </a:rPr>
              <a:t>: «На предстоящих выборах в Государственную думу вы будете голосовать за коммунистов или либералов?». </a:t>
            </a:r>
            <a:endParaRPr lang="en-US" dirty="0" smtClean="0">
              <a:effectLst/>
              <a:latin typeface="Times"/>
              <a:cs typeface="Times"/>
            </a:endParaRPr>
          </a:p>
          <a:p>
            <a:pPr marL="0" indent="0" algn="just">
              <a:buNone/>
            </a:pPr>
            <a:r>
              <a:rPr lang="ru-RU" dirty="0" smtClean="0">
                <a:effectLst/>
                <a:latin typeface="Times"/>
                <a:cs typeface="Times"/>
              </a:rPr>
              <a:t>Явная </a:t>
            </a:r>
            <a:r>
              <a:rPr lang="ru-RU" dirty="0">
                <a:effectLst/>
                <a:latin typeface="Times"/>
                <a:cs typeface="Times"/>
              </a:rPr>
              <a:t>предпосылка вопроса состоит из двух альтернатив: (1) «на предстоящих выборах в Государственную думу вы будете голосовать за коммунистов; (2) на предстоящих выборах в Государственную думу вы будете голосовать за либералов». </a:t>
            </a:r>
            <a:endParaRPr lang="en-US" dirty="0">
              <a:effectLst/>
              <a:latin typeface="Times"/>
              <a:cs typeface="Times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31863" y="215153"/>
            <a:ext cx="7583488" cy="12831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2400" b="1" smtClean="0">
                <a:effectLst/>
                <a:latin typeface="Times"/>
                <a:cs typeface="Times"/>
              </a:rPr>
              <a:t>Классическая  классификация вопросно-ответных процедур</a:t>
            </a:r>
            <a:endParaRPr lang="en-US" sz="2400" dirty="0"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13484450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>
                <a:effectLst/>
                <a:latin typeface="Times"/>
                <a:cs typeface="Times"/>
              </a:rPr>
              <a:t>	</a:t>
            </a:r>
            <a:r>
              <a:rPr lang="ru-RU" dirty="0" smtClean="0">
                <a:effectLst/>
                <a:latin typeface="Times"/>
                <a:cs typeface="Times"/>
              </a:rPr>
              <a:t>Предполагается</a:t>
            </a:r>
            <a:r>
              <a:rPr lang="ru-RU" dirty="0">
                <a:effectLst/>
                <a:latin typeface="Times"/>
                <a:cs typeface="Times"/>
              </a:rPr>
              <a:t>, что задача отвечающего заключается только в том, чтобы выбрать одну из предложенных альтернатив. То есть теоретически такая возможность заложена в структуру альтернативного вопроса. Другое дело, что информированность спрашивающего, его база данных могут оказаться неполными. </a:t>
            </a:r>
            <a:endParaRPr lang="en-US" dirty="0">
              <a:effectLst/>
              <a:latin typeface="Times"/>
              <a:cs typeface="Times"/>
            </a:endParaRPr>
          </a:p>
          <a:p>
            <a:pPr marL="0" indent="0">
              <a:buNone/>
            </a:pPr>
            <a:r>
              <a:rPr lang="en-US" dirty="0" smtClean="0">
                <a:effectLst/>
                <a:latin typeface="Times"/>
                <a:cs typeface="Times"/>
              </a:rPr>
              <a:t>	</a:t>
            </a:r>
            <a:r>
              <a:rPr lang="ru-RU" dirty="0" smtClean="0">
                <a:effectLst/>
                <a:latin typeface="Times"/>
                <a:cs typeface="Times"/>
              </a:rPr>
              <a:t>Так</a:t>
            </a:r>
            <a:r>
              <a:rPr lang="ru-RU" dirty="0">
                <a:effectLst/>
                <a:latin typeface="Times"/>
                <a:cs typeface="Times"/>
              </a:rPr>
              <a:t>, в этом альтернативном вопросе не учтена практическая возможность голосования за другие партии. Но это уже проблема не структуры вопроса, а базы данных конкретного субъекта, формулирующего вопрос. </a:t>
            </a:r>
            <a:endParaRPr lang="en-US" dirty="0">
              <a:effectLst/>
              <a:latin typeface="Times"/>
              <a:cs typeface="Times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31863" y="215153"/>
            <a:ext cx="7583488" cy="12831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2400" b="1" smtClean="0">
                <a:effectLst/>
                <a:latin typeface="Times"/>
                <a:cs typeface="Times"/>
              </a:rPr>
              <a:t>Классическая  классификация вопросно-ответных процедур</a:t>
            </a:r>
            <a:endParaRPr lang="en-US" sz="2400" dirty="0"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36302138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i="1" dirty="0">
                <a:effectLst/>
                <a:latin typeface="Times"/>
                <a:cs typeface="Times"/>
              </a:rPr>
              <a:t>Ли-вопросы</a:t>
            </a:r>
            <a:r>
              <a:rPr lang="ru-RU" dirty="0">
                <a:effectLst/>
                <a:latin typeface="Times"/>
                <a:cs typeface="Times"/>
              </a:rPr>
              <a:t> (иногда они рассматриваются как частный случай альтернативных вопросов, где число альтернатив равняется двум) – это  такие вопросы, которые требуют в ответе утверждения или отрицания </a:t>
            </a:r>
            <a:r>
              <a:rPr lang="ru-RU" dirty="0" smtClean="0">
                <a:effectLst/>
                <a:latin typeface="Times"/>
                <a:cs typeface="Times"/>
              </a:rPr>
              <a:t>некоторого положения </a:t>
            </a:r>
            <a:r>
              <a:rPr lang="ru-RU" dirty="0">
                <a:effectLst/>
                <a:latin typeface="Times"/>
                <a:cs typeface="Times"/>
              </a:rPr>
              <a:t>дел, сформулированного в тексте вопроса. Внешним показателем ли-вопроса является очевидное наличие или возможность реконструкции в его тексте частицы «ли». Явная предпосылка ли-вопроса содержит полный вариант ответа, но без маркера, т.е. без указания того, позитивную или негативную часть явной предпосылки вопроса следует использовать в ответе. </a:t>
            </a:r>
            <a:endParaRPr lang="en-US" dirty="0">
              <a:effectLst/>
              <a:latin typeface="Times"/>
              <a:cs typeface="Times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31863" y="215153"/>
            <a:ext cx="7583488" cy="12831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2400" b="1" smtClean="0">
                <a:effectLst/>
                <a:latin typeface="Times"/>
                <a:cs typeface="Times"/>
              </a:rPr>
              <a:t>Классическая  классификация вопросно-ответных процедур</a:t>
            </a:r>
            <a:endParaRPr lang="en-US" sz="2400" dirty="0"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36302138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effectLst/>
                <a:latin typeface="Times"/>
                <a:cs typeface="Times"/>
              </a:rPr>
              <a:t>	</a:t>
            </a:r>
            <a:r>
              <a:rPr lang="ru-RU" dirty="0" smtClean="0">
                <a:effectLst/>
                <a:latin typeface="Times"/>
                <a:cs typeface="Times"/>
              </a:rPr>
              <a:t>В </a:t>
            </a:r>
            <a:r>
              <a:rPr lang="ru-RU" dirty="0">
                <a:effectLst/>
                <a:latin typeface="Times"/>
                <a:cs typeface="Times"/>
              </a:rPr>
              <a:t>ли-вопросе описывается два возможных положения дел и предполагается, что одно из них является истинным. </a:t>
            </a:r>
            <a:endParaRPr lang="en-US" dirty="0">
              <a:effectLst/>
              <a:latin typeface="Times"/>
              <a:cs typeface="Times"/>
            </a:endParaRPr>
          </a:p>
          <a:p>
            <a:pPr marL="0" indent="0">
              <a:buNone/>
            </a:pPr>
            <a:r>
              <a:rPr lang="en-US" dirty="0" smtClean="0">
                <a:effectLst/>
                <a:latin typeface="Times"/>
                <a:cs typeface="Times"/>
              </a:rPr>
              <a:t>	</a:t>
            </a:r>
            <a:r>
              <a:rPr lang="ru-RU" dirty="0" smtClean="0">
                <a:effectLst/>
                <a:latin typeface="Times"/>
                <a:cs typeface="Times"/>
              </a:rPr>
              <a:t>Например</a:t>
            </a:r>
            <a:r>
              <a:rPr lang="ru-RU" dirty="0">
                <a:effectLst/>
                <a:latin typeface="Times"/>
                <a:cs typeface="Times"/>
              </a:rPr>
              <a:t>: «Является ли стратегический менеджмент наукой?». Положение дел, которое представлено в явной предпосылке вопроса, позволяет сформулировать два возможных суждения для выбора ответа: «стратегический менеджмент является наукой»; «стратегический менеджмент не является наукой». </a:t>
            </a:r>
            <a:endParaRPr lang="en-US" dirty="0">
              <a:effectLst/>
              <a:latin typeface="Times"/>
              <a:cs typeface="Times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31863" y="215153"/>
            <a:ext cx="7583488" cy="12831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2400" b="1" smtClean="0">
                <a:effectLst/>
                <a:latin typeface="Times"/>
                <a:cs typeface="Times"/>
              </a:rPr>
              <a:t>Классическая  классификация вопросно-ответных процедур</a:t>
            </a:r>
            <a:endParaRPr lang="en-US" sz="2400" dirty="0"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36302138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8975" y="1828800"/>
            <a:ext cx="4073976" cy="4297363"/>
          </a:xfrm>
        </p:spPr>
        <p:txBody>
          <a:bodyPr/>
          <a:lstStyle/>
          <a:p>
            <a:pPr marL="0" indent="0" algn="just">
              <a:buNone/>
            </a:pPr>
            <a:r>
              <a:rPr lang="en-US" dirty="0" smtClean="0">
                <a:effectLst/>
                <a:latin typeface="Times"/>
                <a:cs typeface="Times"/>
              </a:rPr>
              <a:t>	</a:t>
            </a:r>
            <a:r>
              <a:rPr lang="ru-RU" dirty="0" smtClean="0">
                <a:effectLst/>
                <a:latin typeface="Times"/>
                <a:cs typeface="Times"/>
              </a:rPr>
              <a:t>Цепочка </a:t>
            </a:r>
            <a:r>
              <a:rPr lang="ru-RU" dirty="0">
                <a:effectLst/>
                <a:latin typeface="Times"/>
                <a:cs typeface="Times"/>
              </a:rPr>
              <a:t>ли-вопросов, заданных в определенном порядке, может оказаться строгой аргументационной системой. Активно использовал именно в этом качестве ли-вопросы в своих диалогах Сократ. До 90% процентов вопросов Сократа в диалогах Платона – это ли-вопросы. </a:t>
            </a:r>
            <a:endParaRPr lang="en-US" dirty="0">
              <a:effectLst/>
              <a:latin typeface="Times"/>
              <a:cs typeface="Times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31863" y="215153"/>
            <a:ext cx="7583488" cy="12831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2400" b="1" smtClean="0">
                <a:effectLst/>
                <a:latin typeface="Times"/>
                <a:cs typeface="Times"/>
              </a:rPr>
              <a:t>Классическая  классификация вопросно-ответных процедур</a:t>
            </a:r>
            <a:endParaRPr lang="en-US" sz="2400" dirty="0">
              <a:latin typeface="Times"/>
              <a:cs typeface="Time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863" y="2121099"/>
            <a:ext cx="2997540" cy="4005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2138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i="1" dirty="0">
                <a:effectLst/>
                <a:latin typeface="Times"/>
                <a:cs typeface="Times"/>
              </a:rPr>
              <a:t>Почему-вопросы</a:t>
            </a:r>
            <a:r>
              <a:rPr lang="ru-RU" dirty="0">
                <a:effectLst/>
                <a:latin typeface="Times"/>
                <a:cs typeface="Times"/>
              </a:rPr>
              <a:t>, или частные, или  специальные вопросы, или местоименные – это вопросы, введенные при помощи вопросительных слов «почему», «где», «когда», «какой» и т.д. или предполагающие возможность реконструкции различных вопросительных местоимений. </a:t>
            </a:r>
            <a:endParaRPr lang="en-US" dirty="0">
              <a:effectLst/>
              <a:latin typeface="Times"/>
              <a:cs typeface="Times"/>
            </a:endParaRPr>
          </a:p>
          <a:p>
            <a:r>
              <a:rPr lang="ru-RU" dirty="0">
                <a:effectLst/>
                <a:latin typeface="Times"/>
                <a:cs typeface="Times"/>
              </a:rPr>
              <a:t>Ответы на эти вопросы связаны с необходимостью поиска в каких-то открытых пространствах, где требуется получить информацию о причине, местоположении, времени и т.д. исследуемого явления. В явных предпосылках вопросов содержится лишь часть возможных вариантов ответов. </a:t>
            </a:r>
            <a:endParaRPr lang="en-US" dirty="0">
              <a:effectLst/>
              <a:latin typeface="Times"/>
              <a:cs typeface="Times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31863" y="215153"/>
            <a:ext cx="7583488" cy="12831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2400" b="1" smtClean="0">
                <a:effectLst/>
                <a:latin typeface="Times"/>
                <a:cs typeface="Times"/>
              </a:rPr>
              <a:t>Классическая  классификация вопросно-ответных процедур</a:t>
            </a:r>
            <a:endParaRPr lang="en-US" sz="2400" dirty="0"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363021387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ecedent">
  <a:themeElements>
    <a:clrScheme name="Precedent">
      <a:dk1>
        <a:srgbClr val="921F07"/>
      </a:dk1>
      <a:lt1>
        <a:sysClr val="window" lastClr="FFFFFF"/>
      </a:lt1>
      <a:dk2>
        <a:srgbClr val="333333"/>
      </a:dk2>
      <a:lt2>
        <a:srgbClr val="E5E5D3"/>
      </a:lt2>
      <a:accent1>
        <a:srgbClr val="993232"/>
      </a:accent1>
      <a:accent2>
        <a:srgbClr val="9B6C34"/>
      </a:accent2>
      <a:accent3>
        <a:srgbClr val="736C5D"/>
      </a:accent3>
      <a:accent4>
        <a:srgbClr val="C9972B"/>
      </a:accent4>
      <a:accent5>
        <a:srgbClr val="C95F2B"/>
      </a:accent5>
      <a:accent6>
        <a:srgbClr val="8F7A05"/>
      </a:accent6>
      <a:hlink>
        <a:srgbClr val="933926"/>
      </a:hlink>
      <a:folHlink>
        <a:srgbClr val="916019"/>
      </a:folHlink>
    </a:clrScheme>
    <a:fontScheme name="Precedent">
      <a:majorFont>
        <a:latin typeface="Perpetua Titling MT"/>
        <a:ea typeface=""/>
        <a:cs typeface=""/>
        <a:font script="Jpan" typeface="ＭＳ Ｐ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inorFont>
    </a:fontScheme>
    <a:fmtScheme name="Precedent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satMod val="135000"/>
              </a:schemeClr>
            </a:gs>
            <a:gs pos="100000">
              <a:schemeClr val="phClr">
                <a:tint val="100000"/>
                <a:shade val="30000"/>
                <a:satMod val="135000"/>
              </a:schemeClr>
            </a:gs>
          </a:gsLst>
          <a:path path="circle">
            <a:fillToRect l="70000" t="10000" b="7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35000"/>
              </a:schemeClr>
              <a:schemeClr val="phClr">
                <a:satMod val="150000"/>
                <a:lumMod val="11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25400" dir="4800000" sx="103000" sy="103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l">
              <a:rot lat="0" lon="0" rev="3000000"/>
            </a:lightRig>
          </a:scene3d>
          <a:sp3d prstMaterial="softEdge">
            <a:bevelT w="0" h="0"/>
          </a:sp3d>
        </a:effectStyle>
        <a:effectStyle>
          <a:effectLst>
            <a:innerShdw blurRad="127000" dist="38100" dir="13200000">
              <a:srgbClr val="000000">
                <a:alpha val="75000"/>
              </a:srgbClr>
            </a:innerShdw>
            <a:outerShdw blurRad="38100" dist="12700" dir="1800000" sx="101000" sy="101000" rotWithShape="0">
              <a:srgbClr val="000000">
                <a:alpha val="40000"/>
              </a:srgbClr>
            </a:outerShdw>
            <a:reflection blurRad="127000" stA="25000" endPos="30000" dist="12700" dir="5400000" sy="-100000" rotWithShape="0"/>
          </a:effectLst>
          <a:scene3d>
            <a:camera prst="orthographicFront">
              <a:rot lat="0" lon="0" rev="0"/>
            </a:camera>
            <a:lightRig rig="twoPt" dir="t">
              <a:rot lat="0" lon="0" rev="12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satMod val="135000"/>
              </a:schemeClr>
            </a:gs>
            <a:gs pos="100000">
              <a:schemeClr val="phClr">
                <a:shade val="30000"/>
                <a:satMod val="150000"/>
              </a:schemeClr>
            </a:gs>
          </a:gsLst>
          <a:path path="circle">
            <a:fillToRect t="10000" r="70000" b="70000"/>
          </a:path>
        </a:gradFill>
        <a:blipFill rotWithShape="1">
          <a:blip xmlns:r="http://schemas.openxmlformats.org/officeDocument/2006/relationships" r:embed="rId2">
            <a:duotone>
              <a:schemeClr val="phClr">
                <a:shade val="10000"/>
                <a:satMod val="130000"/>
                <a:lumMod val="80000"/>
              </a:schemeClr>
              <a:schemeClr val="phClr">
                <a:satMod val="150000"/>
                <a:lumMod val="11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Precedent.thmx</Template>
  <TotalTime>270</TotalTime>
  <Words>607</Words>
  <Application>Microsoft Office PowerPoint</Application>
  <PresentationFormat>Экран (4:3)</PresentationFormat>
  <Paragraphs>38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Calisto MT</vt:lpstr>
      <vt:lpstr>Perpetua Titling MT</vt:lpstr>
      <vt:lpstr>Times</vt:lpstr>
      <vt:lpstr>Precedent</vt:lpstr>
      <vt:lpstr>Классификации вопросно-ответных процедур</vt:lpstr>
      <vt:lpstr>Классическая  классификация вопросно-ответных процедур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Риторика науки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Классификации вопросно-ответных процедур</dc:title>
  <dc:creator>Olia</dc:creator>
  <cp:lastModifiedBy>Галина</cp:lastModifiedBy>
  <cp:revision>28</cp:revision>
  <dcterms:created xsi:type="dcterms:W3CDTF">2013-01-22T18:22:25Z</dcterms:created>
  <dcterms:modified xsi:type="dcterms:W3CDTF">2022-04-24T14:43:53Z</dcterms:modified>
</cp:coreProperties>
</file>