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72" y="9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3FFB-08F5-460D-8DE9-C9B87EB426C7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964E5-624B-4C6F-AC8F-49E665CB9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9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64E5-624B-4C6F-AC8F-49E665CB9D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6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"/>
                <a:cs typeface="Times"/>
              </a:rPr>
              <a:t>СТРУКТУРА ВОПРОСА</a:t>
            </a:r>
            <a:endParaRPr lang="en-US" sz="2600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146" y="5562599"/>
            <a:ext cx="3759054" cy="74855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"/>
                <a:cs typeface="Times"/>
              </a:rPr>
              <a:t>Галина Вениаминовна Сорина</a:t>
            </a:r>
            <a:endParaRPr lang="en-US" sz="18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18794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ru-RU" sz="2400" b="1" dirty="0">
                <a:latin typeface="Times"/>
                <a:cs typeface="Times"/>
              </a:rPr>
              <a:t>Явная предпосылка вопроса фактически служит несущей конструкцией любого вопроса, ибо как раз в нее закладывается та исходная базовая информация, которую необходимо расширить. Спрашивающий через явную предпосылку вопроса как бы информирует о том, что он знает, и просит, настаивает, требует (в зависимости от ситуации и системы отношений между спрашивающим и отвечающим) расширить имеющуюся у него информацию. </a:t>
            </a:r>
            <a:endParaRPr lang="en-US" sz="24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2675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400" b="1" dirty="0">
                <a:latin typeface="Times"/>
                <a:cs typeface="Times"/>
              </a:rPr>
              <a:t>Именно благодаря явной предпосылке любой вопрос является своеобразной формой утверждения. Явная предпосылка вопроса фактически оказывается множеством тех суждений, которые содержатся в тексте вопроса. В рамках явной предпосылки вопроса чаще всего (в случае, если вопрос правильно сформулирован) четко отмечено пространство, предназначенное для расширения имеющейся информации. </a:t>
            </a:r>
            <a:endParaRPr lang="en-US" sz="24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9968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936956"/>
            <a:ext cx="7556313" cy="51892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>
                <a:latin typeface="Times"/>
                <a:cs typeface="Times"/>
              </a:rPr>
              <a:t>Итак, вопросы задают направление поиска информации, прокладывают путь в хаосе неполной, незавершенной, неявной информации. Так, например, все детективные рассказы о Шерлоке Холмсе могут быть представлены «в форме действительных или воображаемых вопросов, которые Холмс адресует самому себе (или читателю)» [</a:t>
            </a:r>
            <a:r>
              <a:rPr lang="ru-RU" sz="2200" b="1" dirty="0" err="1">
                <a:latin typeface="Times"/>
                <a:cs typeface="Times"/>
              </a:rPr>
              <a:t>Хинтикка</a:t>
            </a:r>
            <a:r>
              <a:rPr lang="ru-RU" sz="2200" b="1" dirty="0">
                <a:latin typeface="Times"/>
                <a:cs typeface="Times"/>
              </a:rPr>
              <a:t>, 1987. С. 271]. </a:t>
            </a:r>
            <a:r>
              <a:rPr lang="ru-RU" sz="2200" b="1" dirty="0">
                <a:solidFill>
                  <a:srgbClr val="C00000"/>
                </a:solidFill>
                <a:latin typeface="Times"/>
                <a:cs typeface="Times"/>
              </a:rPr>
              <a:t>При помощи вопросов Холмс «воскрешает что-то в памяти» – в своей или чужой, превращает неявное знание в явное.</a:t>
            </a:r>
            <a:endParaRPr lang="en-US" sz="2200" b="1" dirty="0">
              <a:solidFill>
                <a:srgbClr val="C0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"/>
                <a:cs typeface="Times"/>
              </a:rPr>
              <a:t>	</a:t>
            </a:r>
            <a:r>
              <a:rPr lang="ru-RU" sz="2200" b="1" dirty="0" smtClean="0">
                <a:latin typeface="Times"/>
                <a:cs typeface="Times"/>
              </a:rPr>
              <a:t>Важно </a:t>
            </a:r>
            <a:r>
              <a:rPr lang="ru-RU" sz="2200" b="1" dirty="0">
                <a:latin typeface="Times"/>
                <a:cs typeface="Times"/>
              </a:rPr>
              <a:t>понять, что неявное знание часто оказывается определяющим и в процессе принятия решений. Именно этот вид знания порой срабатывает в ходе мгновенного принятия решений. Еще Н. Хилл писал, что самые известные из процветающих бизнесменов были людьми мгновенного решения [Хилл, 1997. С. 79]. Но что стоит за этим мгновенным решением? </a:t>
            </a:r>
            <a:endParaRPr lang="en-US" sz="2200" b="1" dirty="0"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48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874494"/>
            <a:ext cx="7556313" cy="5251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Другое дело, что </a:t>
            </a:r>
            <a:r>
              <a:rPr lang="ru-RU" b="1" dirty="0" smtClean="0">
                <a:solidFill>
                  <a:srgbClr val="C00000"/>
                </a:solidFill>
                <a:latin typeface="Times"/>
                <a:cs typeface="Times"/>
              </a:rPr>
              <a:t>образ конечной цели</a:t>
            </a:r>
            <a:r>
              <a:rPr lang="ru-RU" dirty="0" smtClean="0">
                <a:latin typeface="Times"/>
                <a:cs typeface="Times"/>
              </a:rPr>
              <a:t> в случае возникновения, например, каких-то административных, управленческих проблем, не всегда может быть различим субъектами, находящимися внутри проблемной ситуации. Аналогичная ситуация складывается в процессе проведения социологических исследований. </a:t>
            </a:r>
            <a:r>
              <a:rPr lang="ru-RU" b="1" dirty="0" smtClean="0">
                <a:solidFill>
                  <a:srgbClr val="C00000"/>
                </a:solidFill>
                <a:latin typeface="Times"/>
                <a:cs typeface="Times"/>
              </a:rPr>
              <a:t>Образ конечной цели</a:t>
            </a:r>
            <a:r>
              <a:rPr lang="ru-RU" dirty="0" smtClean="0">
                <a:solidFill>
                  <a:srgbClr val="C00000"/>
                </a:solidFill>
                <a:latin typeface="Times"/>
                <a:cs typeface="Times"/>
              </a:rPr>
              <a:t> </a:t>
            </a:r>
            <a:r>
              <a:rPr lang="ru-RU" dirty="0" smtClean="0">
                <a:latin typeface="Times"/>
                <a:cs typeface="Times"/>
              </a:rPr>
              <a:t>оказывается неразличимым для респондентов, отвечающих на вопросы анкеты, но вполне различим для социолога, разработавшего программу проведения социологических исследований.  </a:t>
            </a:r>
            <a:endParaRPr lang="en-US" dirty="0" smtClean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Опытный администратор может осознавать факт возникновения какой-то проблемы, которую нужно решить, но при этом не идентифицировать проблему строгим образом. Кроме того, возможно осознание проблемы без понимания способов ее решения.</a:t>
            </a:r>
            <a:endParaRPr lang="en-US" dirty="0" smtClean="0"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7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30652"/>
            <a:ext cx="7556313" cy="1020241"/>
          </a:xfrm>
        </p:spPr>
        <p:txBody>
          <a:bodyPr/>
          <a:lstStyle/>
          <a:p>
            <a:r>
              <a:rPr lang="ru-RU" dirty="0" smtClean="0">
                <a:latin typeface="Times"/>
                <a:cs typeface="Times"/>
              </a:rPr>
              <a:t>Основа решения, образ конечной цели выстраиваются внутри системы вопросно-ответных процедур.  </a:t>
            </a:r>
            <a:endParaRPr lang="en-US" dirty="0" smtClean="0">
              <a:latin typeface="Times"/>
              <a:cs typeface="Times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2" y="2476500"/>
            <a:ext cx="4534363" cy="34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87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8430"/>
            <a:ext cx="7556313" cy="35396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200" b="1" dirty="0">
                <a:latin typeface="Times"/>
                <a:cs typeface="Times"/>
              </a:rPr>
              <a:t>Принятие решения как процесс органически включает в себя вопросы и ответы. Любое управленческое действие направлено на решение определенных вопросов-задач, и любое управленческое действие предваряется конкретным решением. Адекватная постановка вопросов, включая организационно-управленческие, является результатом сложной мыслительной деятельности. </a:t>
            </a:r>
            <a:endParaRPr lang="en-US" sz="2200" b="1" dirty="0">
              <a:latin typeface="Times"/>
              <a:cs typeface="Times"/>
            </a:endParaRPr>
          </a:p>
          <a:p>
            <a:pPr>
              <a:lnSpc>
                <a:spcPct val="120000"/>
              </a:lnSpc>
            </a:pPr>
            <a:endParaRPr lang="en-US" sz="2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3579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"/>
                <a:cs typeface="Times"/>
              </a:rPr>
              <a:t>Условия корректного </a:t>
            </a:r>
            <a:r>
              <a:rPr lang="ru-RU" b="1" dirty="0" smtClean="0">
                <a:latin typeface="Times"/>
                <a:cs typeface="Times"/>
              </a:rPr>
              <a:t>вопрошания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17754"/>
            <a:ext cx="7556313" cy="162405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"/>
                <a:cs typeface="Times"/>
              </a:rPr>
              <a:t>Порой оказывается сложно задать вопрос. Почему? </a:t>
            </a:r>
            <a:endParaRPr lang="en-US" dirty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dirty="0" smtClean="0">
                <a:latin typeface="Times"/>
                <a:cs typeface="Times"/>
              </a:rPr>
              <a:t>	</a:t>
            </a:r>
            <a:r>
              <a:rPr lang="ru-RU" dirty="0" smtClean="0">
                <a:latin typeface="Times"/>
                <a:cs typeface="Times"/>
              </a:rPr>
              <a:t>Это </a:t>
            </a:r>
            <a:r>
              <a:rPr lang="ru-RU" dirty="0">
                <a:latin typeface="Times"/>
                <a:cs typeface="Times"/>
              </a:rPr>
              <a:t>происходит по целому ряду </a:t>
            </a:r>
            <a:r>
              <a:rPr lang="ru-RU" dirty="0" err="1">
                <a:latin typeface="Times"/>
                <a:cs typeface="Times"/>
              </a:rPr>
              <a:t>разноуровневых</a:t>
            </a:r>
            <a:r>
              <a:rPr lang="ru-RU" dirty="0">
                <a:latin typeface="Times"/>
                <a:cs typeface="Times"/>
              </a:rPr>
              <a:t> причин </a:t>
            </a:r>
            <a:r>
              <a:rPr lang="ru-RU" dirty="0" smtClean="0">
                <a:latin typeface="Times"/>
                <a:cs typeface="Times"/>
              </a:rPr>
              <a:t>логического, психологического</a:t>
            </a:r>
            <a:r>
              <a:rPr lang="ru-RU" dirty="0">
                <a:latin typeface="Times"/>
                <a:cs typeface="Times"/>
              </a:rPr>
              <a:t>, </a:t>
            </a:r>
            <a:r>
              <a:rPr lang="ru-RU" dirty="0" smtClean="0">
                <a:latin typeface="Times"/>
                <a:cs typeface="Times"/>
              </a:rPr>
              <a:t>этического, социального</a:t>
            </a:r>
            <a:r>
              <a:rPr lang="ru-RU" dirty="0">
                <a:latin typeface="Times"/>
                <a:cs typeface="Times"/>
              </a:rPr>
              <a:t>, профессионального характера. 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521" y="3715364"/>
            <a:ext cx="2755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6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028912"/>
            <a:ext cx="7556313" cy="209725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ru-RU" dirty="0">
                <a:latin typeface="Times"/>
                <a:cs typeface="Times"/>
              </a:rPr>
              <a:t>Нельзя задать вопрос в профессиональной сфере, не имея исходных знаний о ней, не владея соответствующим понятийным аппаратом. Чем выше уровень профессионализма спрашивающего, тем более квалифицированно формулируется явная предпосылка вопроса</a:t>
            </a:r>
            <a:r>
              <a:rPr lang="ru-RU" dirty="0" smtClean="0">
                <a:latin typeface="Times"/>
                <a:cs typeface="Times"/>
              </a:rPr>
              <a:t>. Т.Е. </a:t>
            </a:r>
            <a:r>
              <a:rPr lang="ru-RU" dirty="0" err="1" smtClean="0">
                <a:latin typeface="Times"/>
                <a:cs typeface="Times"/>
              </a:rPr>
              <a:t>Эпистемический</a:t>
            </a:r>
            <a:r>
              <a:rPr lang="ru-RU" dirty="0" smtClean="0">
                <a:latin typeface="Times"/>
                <a:cs typeface="Times"/>
              </a:rPr>
              <a:t> статус спрашивающего.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808078"/>
            <a:ext cx="3744416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8474" y="2061304"/>
            <a:ext cx="7556313" cy="4064859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ru-RU" sz="2400" b="1" dirty="0">
                <a:latin typeface="Times"/>
                <a:cs typeface="Times"/>
              </a:rPr>
              <a:t>В самой общей форме зависимость между качеством вопрошания и профессиональным уровнем может быть сформулирована следующим образом. Без определенного уровня профессионализма в конкретной сфере деятельности и в то же время без знания элементарных правил функционирования вопросно-ответной процедуры трудно сформулировать адекватный вопрос, влияющий, например, на процесс принятия решений. </a:t>
            </a:r>
            <a:endParaRPr lang="en-US" sz="24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74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598030"/>
            <a:ext cx="7556313" cy="4117403"/>
          </a:xfrm>
        </p:spPr>
        <p:txBody>
          <a:bodyPr/>
          <a:lstStyle/>
          <a:p>
            <a:pPr algn="ctr"/>
            <a:r>
              <a:rPr lang="ru-RU" sz="2800" dirty="0">
                <a:latin typeface="Times"/>
                <a:cs typeface="Times"/>
              </a:rPr>
              <a:t>Важно осознавать, что </a:t>
            </a:r>
            <a:r>
              <a:rPr lang="ru-RU" sz="2800" b="1" dirty="0">
                <a:latin typeface="Times"/>
                <a:cs typeface="Times"/>
              </a:rPr>
              <a:t>способ функционирования вопросно-ответной процедуры совершенно не зависит от области ее функционирования</a:t>
            </a:r>
            <a:r>
              <a:rPr lang="ru-RU" sz="2800" dirty="0">
                <a:latin typeface="Times"/>
                <a:cs typeface="Times"/>
              </a:rPr>
              <a:t>. Однако </a:t>
            </a:r>
            <a:r>
              <a:rPr lang="ru-RU" sz="2800" b="1" dirty="0">
                <a:latin typeface="Times"/>
                <a:cs typeface="Times"/>
              </a:rPr>
              <a:t>способность формулировать адекватные вопросы в конкретной области профессиональной </a:t>
            </a:r>
            <a:r>
              <a:rPr lang="ru-RU" sz="2800" b="1" dirty="0" smtClean="0">
                <a:latin typeface="Times"/>
                <a:cs typeface="Times"/>
              </a:rPr>
              <a:t>деятельности зависит от уровня профессионализма субъекта, формулирующего вопрос</a:t>
            </a:r>
            <a:r>
              <a:rPr lang="ru-RU" sz="2800" dirty="0" smtClean="0">
                <a:latin typeface="Times"/>
                <a:cs typeface="Times"/>
              </a:rPr>
              <a:t>.</a:t>
            </a:r>
            <a:endParaRPr lang="en-US" sz="28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1768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61884"/>
            <a:ext cx="7556313" cy="4892994"/>
          </a:xfrm>
        </p:spPr>
        <p:txBody>
          <a:bodyPr/>
          <a:lstStyle/>
          <a:p>
            <a:pPr algn="ctr"/>
            <a:r>
              <a:rPr lang="ru-RU" sz="3000" b="1" dirty="0">
                <a:latin typeface="Times"/>
                <a:cs typeface="Times"/>
              </a:rPr>
              <a:t> </a:t>
            </a:r>
            <a:r>
              <a:rPr lang="en-US" sz="3000" dirty="0">
                <a:latin typeface="Times"/>
                <a:cs typeface="Times"/>
              </a:rPr>
              <a:t/>
            </a:r>
            <a:br>
              <a:rPr lang="en-US" sz="3000" dirty="0">
                <a:latin typeface="Times"/>
                <a:cs typeface="Times"/>
              </a:rPr>
            </a:br>
            <a:r>
              <a:rPr lang="en-US" sz="3000" dirty="0" smtClean="0">
                <a:latin typeface="Times"/>
                <a:cs typeface="Times"/>
              </a:rPr>
              <a:t/>
            </a:r>
            <a:br>
              <a:rPr lang="en-US" sz="3000" dirty="0" smtClean="0">
                <a:latin typeface="Times"/>
                <a:cs typeface="Times"/>
              </a:rPr>
            </a:br>
            <a:r>
              <a:rPr lang="ru-RU" sz="3000" dirty="0" smtClean="0">
                <a:latin typeface="Times"/>
                <a:cs typeface="Times"/>
              </a:rPr>
              <a:t>Для </a:t>
            </a:r>
            <a:r>
              <a:rPr lang="ru-RU" sz="3000" dirty="0">
                <a:latin typeface="Times"/>
                <a:cs typeface="Times"/>
              </a:rPr>
              <a:t>понимания особенностей функционирования ВОП в различных коммуникативных практиках, в частности в процессе принятия решений, очень важно понимать структурные особенности вопроса. </a:t>
            </a:r>
            <a:endParaRPr lang="en-US" sz="3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7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530" y="2274838"/>
            <a:ext cx="7359963" cy="232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200" i="1" dirty="0" smtClean="0">
                <a:latin typeface="Times"/>
                <a:cs typeface="Times"/>
              </a:rPr>
              <a:t>	</a:t>
            </a:r>
            <a:r>
              <a:rPr lang="ru-RU" sz="2200" i="1" dirty="0" smtClean="0">
                <a:latin typeface="Times"/>
                <a:cs typeface="Times"/>
              </a:rPr>
              <a:t>В </a:t>
            </a:r>
            <a:r>
              <a:rPr lang="ru-RU" sz="2200" i="1" dirty="0">
                <a:latin typeface="Times"/>
                <a:cs typeface="Times"/>
              </a:rPr>
              <a:t>структуре любого вопроса</a:t>
            </a:r>
            <a:r>
              <a:rPr lang="ru-RU" sz="2200" dirty="0">
                <a:latin typeface="Times"/>
                <a:cs typeface="Times"/>
              </a:rPr>
              <a:t> всегда присутствуют два необходимых элемента и один дополнительный, чаще всего встречающийся, но не являющийся необходимым. Необходимые структурные элементы вопроса – это известное вопроса и неизвестное вопроса. Третий элемент – это вопросительное слово.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7625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5846"/>
            <a:ext cx="7556313" cy="4710318"/>
          </a:xfrm>
        </p:spPr>
        <p:txBody>
          <a:bodyPr>
            <a:normAutofit/>
          </a:bodyPr>
          <a:lstStyle/>
          <a:p>
            <a:r>
              <a:rPr lang="ru-RU" sz="2200" i="1" dirty="0">
                <a:latin typeface="Times"/>
                <a:cs typeface="Times"/>
              </a:rPr>
              <a:t>Известное вопроса </a:t>
            </a:r>
            <a:r>
              <a:rPr lang="ru-RU" sz="2200" dirty="0">
                <a:latin typeface="Times"/>
                <a:cs typeface="Times"/>
              </a:rPr>
              <a:t>иначе называется </a:t>
            </a:r>
            <a:r>
              <a:rPr lang="ru-RU" sz="2200" i="1" dirty="0">
                <a:latin typeface="Times"/>
                <a:cs typeface="Times"/>
              </a:rPr>
              <a:t>явной предпосылкой вопроса</a:t>
            </a:r>
            <a:r>
              <a:rPr lang="ru-RU" sz="2200" dirty="0">
                <a:latin typeface="Times"/>
                <a:cs typeface="Times"/>
              </a:rPr>
              <a:t>. В явной предпосылке вопроса описывается то состояние дел, которое известно спрашивающему. В нее спрашивающий как бы закладывает имеющуюся у него исходную базовую информацию. </a:t>
            </a:r>
            <a:endParaRPr lang="en-US" sz="2200" dirty="0">
              <a:latin typeface="Times"/>
              <a:cs typeface="Times"/>
            </a:endParaRPr>
          </a:p>
          <a:p>
            <a:r>
              <a:rPr lang="ru-RU" sz="2200" dirty="0" smtClean="0">
                <a:latin typeface="Times"/>
                <a:cs typeface="Times"/>
              </a:rPr>
              <a:t>Например</a:t>
            </a:r>
            <a:r>
              <a:rPr lang="ru-RU" sz="2200" dirty="0">
                <a:latin typeface="Times"/>
                <a:cs typeface="Times"/>
              </a:rPr>
              <a:t>, формулируя вопрос: «В чем заключается миссия организации?» – спрашивающий утверждает, что у организации есть или должна быть какая-то миссия. Он только просит уточнить, в чем заключается конкретная миссия, конкретной организации. </a:t>
            </a:r>
            <a:endParaRPr lang="en-US" sz="2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0015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ru-RU" sz="2400" b="1" dirty="0">
                <a:latin typeface="Times"/>
                <a:cs typeface="Times"/>
              </a:rPr>
              <a:t>В каждом нериторическом вопросе содержится </a:t>
            </a:r>
            <a:r>
              <a:rPr lang="ru-RU" sz="2400" b="1" i="1" dirty="0">
                <a:solidFill>
                  <a:srgbClr val="C00000"/>
                </a:solidFill>
                <a:latin typeface="Times"/>
                <a:cs typeface="Times"/>
              </a:rPr>
              <a:t>императивное требование спрашивающего </a:t>
            </a:r>
            <a:r>
              <a:rPr lang="ru-RU" sz="2400" b="1" dirty="0">
                <a:latin typeface="Times"/>
                <a:cs typeface="Times"/>
              </a:rPr>
              <a:t>расширить исходную базовую информацию, заложенную им в явную предпосылку вопроса. Вместе с тем в каждом вопросе есть определенная </a:t>
            </a:r>
            <a:r>
              <a:rPr lang="ru-RU" sz="2400" b="1" i="1" dirty="0">
                <a:solidFill>
                  <a:srgbClr val="C00000"/>
                </a:solidFill>
                <a:latin typeface="Times"/>
                <a:cs typeface="Times"/>
              </a:rPr>
              <a:t>психологическая установка</a:t>
            </a:r>
            <a:r>
              <a:rPr lang="ru-RU" sz="2400" b="1" dirty="0">
                <a:latin typeface="Times"/>
                <a:cs typeface="Times"/>
              </a:rPr>
              <a:t>, надежда на то, что ответ может быть получен.</a:t>
            </a:r>
            <a:endParaRPr lang="en-US" sz="2400" b="1" dirty="0"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0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09542"/>
            <a:ext cx="7556313" cy="461662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ru-RU" sz="2400" b="1" i="1" dirty="0">
                <a:solidFill>
                  <a:srgbClr val="C00000"/>
                </a:solidFill>
                <a:latin typeface="Times"/>
                <a:cs typeface="Times"/>
              </a:rPr>
              <a:t>Императивный элемент, присутствующий в вопросе</a:t>
            </a:r>
            <a:r>
              <a:rPr lang="ru-RU" sz="2400" b="1" dirty="0">
                <a:latin typeface="Times"/>
                <a:cs typeface="Times"/>
              </a:rPr>
              <a:t>, например, очень четко проявляется во время так называемых «мозговых атак», в ходе совещаний, интервью </a:t>
            </a:r>
            <a:r>
              <a:rPr lang="ru-RU" sz="2400" b="1" dirty="0" err="1">
                <a:latin typeface="Times"/>
                <a:cs typeface="Times"/>
              </a:rPr>
              <a:t>оргконсультантов</a:t>
            </a:r>
            <a:r>
              <a:rPr lang="ru-RU" sz="2400" b="1" dirty="0">
                <a:latin typeface="Times"/>
                <a:cs typeface="Times"/>
              </a:rPr>
              <a:t>, журналистов или социологов. </a:t>
            </a:r>
            <a:r>
              <a:rPr lang="ru-RU" sz="2400" b="1" i="1" dirty="0">
                <a:solidFill>
                  <a:srgbClr val="C00000"/>
                </a:solidFill>
                <a:latin typeface="Times"/>
                <a:cs typeface="Times"/>
              </a:rPr>
              <a:t>Императивная установка вопроса</a:t>
            </a:r>
            <a:r>
              <a:rPr lang="ru-RU" sz="2400" b="1" dirty="0">
                <a:latin typeface="Times"/>
                <a:cs typeface="Times"/>
              </a:rPr>
              <a:t> как бы предписывает конкретному человеку, группе лиц то, над чем он/они должны думать. Например, </a:t>
            </a:r>
            <a:r>
              <a:rPr lang="ru-RU" sz="2400" b="1" dirty="0" err="1">
                <a:latin typeface="Times"/>
                <a:cs typeface="Times"/>
              </a:rPr>
              <a:t>Хинтикка</a:t>
            </a:r>
            <a:r>
              <a:rPr lang="ru-RU" sz="2400" b="1" dirty="0">
                <a:latin typeface="Times"/>
                <a:cs typeface="Times"/>
              </a:rPr>
              <a:t> следующим образом описывает императивный элемент вопроса: «Сделай так, чтобы я узнал, что…» [</a:t>
            </a:r>
            <a:r>
              <a:rPr lang="ru-RU" sz="2400" b="1" dirty="0" err="1">
                <a:latin typeface="Times"/>
                <a:cs typeface="Times"/>
              </a:rPr>
              <a:t>Хинтикка</a:t>
            </a:r>
            <a:r>
              <a:rPr lang="ru-RU" sz="2400" b="1" dirty="0">
                <a:latin typeface="Times"/>
                <a:cs typeface="Times"/>
              </a:rPr>
              <a:t>, 1974. С. 306].</a:t>
            </a:r>
            <a:r>
              <a:rPr lang="ru-RU" sz="2400" b="1" dirty="0"/>
              <a:t> </a:t>
            </a:r>
            <a:endParaRPr lang="en-US" sz="2400" b="1" dirty="0"/>
          </a:p>
          <a:p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767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90628"/>
            <a:ext cx="7556313" cy="43355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800" b="1" dirty="0">
                <a:latin typeface="Times"/>
                <a:cs typeface="Times"/>
              </a:rPr>
              <a:t>В то же время каждый вопрос в определенном смысле </a:t>
            </a:r>
            <a:r>
              <a:rPr lang="ru-RU" sz="2800" b="1" dirty="0" smtClean="0">
                <a:latin typeface="Times"/>
                <a:cs typeface="Times"/>
              </a:rPr>
              <a:t>в своей явной предпосылке представляет </a:t>
            </a:r>
            <a:r>
              <a:rPr lang="ru-RU" sz="2800" b="1" i="1" dirty="0">
                <a:solidFill>
                  <a:srgbClr val="C00000"/>
                </a:solidFill>
                <a:latin typeface="Times"/>
                <a:cs typeface="Times"/>
              </a:rPr>
              <a:t>статус спрашивающего, например его </a:t>
            </a:r>
            <a:r>
              <a:rPr lang="ru-RU" sz="2800" b="1" i="1" dirty="0" err="1">
                <a:solidFill>
                  <a:srgbClr val="C00000"/>
                </a:solidFill>
                <a:latin typeface="Times"/>
                <a:cs typeface="Times"/>
              </a:rPr>
              <a:t>эпистемический</a:t>
            </a:r>
            <a:r>
              <a:rPr lang="ru-RU" sz="2800" b="1" i="1" dirty="0">
                <a:solidFill>
                  <a:srgbClr val="C00000"/>
                </a:solidFill>
                <a:latin typeface="Times"/>
                <a:cs typeface="Times"/>
              </a:rPr>
              <a:t> статус</a:t>
            </a:r>
            <a:r>
              <a:rPr lang="ru-RU" sz="2800" b="1" dirty="0">
                <a:latin typeface="Times"/>
                <a:cs typeface="Times"/>
              </a:rPr>
              <a:t>, </a:t>
            </a:r>
            <a:r>
              <a:rPr lang="ru-RU" sz="2800" b="1" i="1" dirty="0">
                <a:solidFill>
                  <a:srgbClr val="C00000"/>
                </a:solidFill>
                <a:latin typeface="Times"/>
                <a:cs typeface="Times"/>
              </a:rPr>
              <a:t>когнитивную компетентность</a:t>
            </a:r>
            <a:r>
              <a:rPr lang="ru-RU" sz="2800" b="1" dirty="0">
                <a:latin typeface="Times"/>
                <a:cs typeface="Times"/>
              </a:rPr>
              <a:t> и т.д. Эти виды компетентности спрашивающего могут быть описаны, по крайней мере, при помощи следующих фраз: «а знает, что …», «а знает, где…», «а знает, когда…», «а знает, почему…»  [см. там же. С. 309].</a:t>
            </a:r>
            <a:endParaRPr lang="en-US" sz="2800" b="1" dirty="0">
              <a:latin typeface="Times"/>
              <a:cs typeface="Times"/>
            </a:endParaRPr>
          </a:p>
          <a:p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3948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"/>
                <a:cs typeface="Times"/>
              </a:rPr>
              <a:t>Для определения уровня профессионализма/непрофессионализма достаточно проанализировать вопросы, которые задает человек. </a:t>
            </a:r>
            <a:endParaRPr lang="ru-RU" b="1" dirty="0" smtClean="0">
              <a:latin typeface="Times"/>
              <a:cs typeface="Times"/>
            </a:endParaRPr>
          </a:p>
          <a:p>
            <a:r>
              <a:rPr lang="ru-RU" b="1" dirty="0" smtClean="0">
                <a:latin typeface="Times"/>
                <a:cs typeface="Times"/>
              </a:rPr>
              <a:t>Для определения </a:t>
            </a:r>
          </a:p>
          <a:p>
            <a:pPr marL="0" indent="0">
              <a:buNone/>
            </a:pPr>
            <a:r>
              <a:rPr lang="ru-RU" b="1" dirty="0" smtClean="0">
                <a:latin typeface="Times"/>
                <a:cs typeface="Times"/>
              </a:rPr>
              <a:t>Понимания текста</a:t>
            </a:r>
          </a:p>
          <a:p>
            <a:pPr marL="0" indent="0">
              <a:buNone/>
            </a:pPr>
            <a:r>
              <a:rPr lang="ru-RU" b="1" dirty="0">
                <a:latin typeface="Times"/>
                <a:cs typeface="Times"/>
              </a:rPr>
              <a:t>т</a:t>
            </a:r>
            <a:r>
              <a:rPr lang="ru-RU" b="1" dirty="0" smtClean="0">
                <a:latin typeface="Times"/>
                <a:cs typeface="Times"/>
              </a:rPr>
              <a:t>оже необходимы</a:t>
            </a:r>
          </a:p>
          <a:p>
            <a:pPr marL="0" indent="0">
              <a:buNone/>
            </a:pPr>
            <a:r>
              <a:rPr lang="ru-RU" b="1" dirty="0" smtClean="0">
                <a:latin typeface="Times"/>
                <a:cs typeface="Times"/>
              </a:rPr>
              <a:t>ВОП.</a:t>
            </a:r>
            <a:endParaRPr lang="en-US" b="1" dirty="0" smtClean="0">
              <a:latin typeface="Times"/>
              <a:cs typeface="Times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237" y="3332807"/>
            <a:ext cx="5424054" cy="280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80508"/>
            <a:ext cx="7556313" cy="4845656"/>
          </a:xfrm>
        </p:spPr>
        <p:txBody>
          <a:bodyPr>
            <a:normAutofit/>
          </a:bodyPr>
          <a:lstStyle/>
          <a:p>
            <a:r>
              <a:rPr lang="ru-RU" dirty="0">
                <a:latin typeface="Times"/>
                <a:cs typeface="Times"/>
              </a:rPr>
              <a:t>Например, каждый россиянин, оформляя документы для получения загранпаспорта, должен написать заявление о выдаче паспорта. </a:t>
            </a:r>
            <a:r>
              <a:rPr lang="ru-RU" b="1" dirty="0">
                <a:latin typeface="Times"/>
                <a:cs typeface="Times"/>
              </a:rPr>
              <a:t>Вопрос № 13</a:t>
            </a:r>
            <a:r>
              <a:rPr lang="ru-RU" dirty="0">
                <a:latin typeface="Times"/>
                <a:cs typeface="Times"/>
              </a:rPr>
              <a:t> этого заявления сформулирован следующим образом: </a:t>
            </a:r>
            <a:r>
              <a:rPr lang="ru-RU" b="1" dirty="0">
                <a:latin typeface="Times"/>
                <a:cs typeface="Times"/>
              </a:rPr>
              <a:t>«Не уклоняетесь ли вы от исполнения обязанностей, наложенных судом?».</a:t>
            </a:r>
            <a:r>
              <a:rPr lang="ru-RU" dirty="0">
                <a:latin typeface="Times"/>
                <a:cs typeface="Times"/>
              </a:rPr>
              <a:t> Вне зависимости от того, какой вариант ответа выберет для себя респондент (не уклоняюсь/уклоняюсь), явная предпосылка вопроса сформулирована таким образом, что оказывается, будто любой человек, желающий получить загранпаспорт, когда-то находился под судом и суд наложил на него какие-то обязанности. Задача заключается только в том, чтобы определиться, «уклоняется» некто или «не уклоняется» от исполнения обязанностей, наложенных судом. Дополнительные комментарии, думаю, излишни.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7217143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665</TotalTime>
  <Words>789</Words>
  <Application>Microsoft Office PowerPoint</Application>
  <PresentationFormat>Экран (4:3)</PresentationFormat>
  <Paragraphs>30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Rockwell</vt:lpstr>
      <vt:lpstr>Times</vt:lpstr>
      <vt:lpstr>Wingdings</vt:lpstr>
      <vt:lpstr>Advantage</vt:lpstr>
      <vt:lpstr>СТРУКТУРА ВОПРОСА</vt:lpstr>
      <vt:lpstr>   Для понимания особенностей функционирования ВОП в различных коммуникативных практиках, в частности в процессе принятия решений, очень важно понимать структурные особенности вопроса.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корректного вопрошания</vt:lpstr>
      <vt:lpstr>Презентация PowerPoint</vt:lpstr>
      <vt:lpstr>Презентация PowerPoint</vt:lpstr>
      <vt:lpstr>Важно осознавать, что способ функционирования вопросно-ответной процедуры совершенно не зависит от области ее функционирования. Однако способность формулировать адекватные вопросы в конкретной области профессиональной деятельности зависит от уровня профессионализма субъекта, формулирующего вопрос.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ВОПРОСА</dc:title>
  <dc:creator>Olia</dc:creator>
  <cp:lastModifiedBy>Галина</cp:lastModifiedBy>
  <cp:revision>65</cp:revision>
  <dcterms:created xsi:type="dcterms:W3CDTF">2013-01-22T19:06:26Z</dcterms:created>
  <dcterms:modified xsi:type="dcterms:W3CDTF">2023-09-25T19:01:57Z</dcterms:modified>
</cp:coreProperties>
</file>