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8" r:id="rId3"/>
    <p:sldId id="259" r:id="rId4"/>
    <p:sldId id="264" r:id="rId5"/>
    <p:sldId id="257" r:id="rId6"/>
    <p:sldId id="265" r:id="rId7"/>
    <p:sldId id="266" r:id="rId8"/>
    <p:sldId id="268" r:id="rId9"/>
    <p:sldId id="267" r:id="rId10"/>
    <p:sldId id="274" r:id="rId11"/>
    <p:sldId id="269" r:id="rId12"/>
    <p:sldId id="270" r:id="rId13"/>
    <p:sldId id="272" r:id="rId14"/>
    <p:sldId id="260" r:id="rId15"/>
    <p:sldId id="271" r:id="rId16"/>
    <p:sldId id="275" r:id="rId17"/>
    <p:sldId id="262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63" r:id="rId27"/>
    <p:sldId id="284" r:id="rId28"/>
    <p:sldId id="286" r:id="rId29"/>
    <p:sldId id="289" r:id="rId30"/>
    <p:sldId id="288" r:id="rId31"/>
    <p:sldId id="290" r:id="rId32"/>
    <p:sldId id="273" r:id="rId33"/>
    <p:sldId id="287" r:id="rId3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331"/>
    <a:srgbClr val="92AB63"/>
    <a:srgbClr val="102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53" y="1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6677564-6872-4924-B5CD-B1E4366C5E7F}" type="datetimeFigureOut">
              <a:rPr lang="ru-RU"/>
              <a:pPr>
                <a:defRPr/>
              </a:pPr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27AFDF-DFFA-4DFC-A3C9-2D0C39183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53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7AFDF-DFFA-4DFC-A3C9-2D0C3918349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4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95900-4384-4A59-9FDE-8D094CACBA33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F2E6-EC14-4C9C-867E-9F95DD92D8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A65B-FD05-4BEF-B8CA-BBA468F96315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4D3A-21BB-4D45-98EF-48C61FDA77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7840-F8C2-49C4-9283-14C5AF19EEF9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2F72C-0D36-47E0-AEEC-BC05A52BD7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7A8AA-14F2-449B-8E8C-4E0397EA4B96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10BB-7828-4CD0-A010-D0ACB4D3CC6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068A-CFBB-4259-BB13-8677899A7B54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4F6E-2FFE-42D9-8AB1-072025ABA5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7682-64F6-438D-A0F2-AE23DFD375F1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7FC6-C795-4159-BBB1-DC393EF82B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DF10-0F4A-4D64-805D-76AF5B5F6681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E569-6C18-4A13-BEAB-851C4EE656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97E9-3932-45C1-B8FA-9CFBBBCA5E9A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870A5-3392-4102-8B7F-F346C6F4E6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3DF4-1CE3-4CE4-BADA-C5D608EC5D7C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8CA7-74DD-4B66-A065-AC8FDC069A0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776B-F1C7-426E-B6A2-26762ACB020D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304F8-85FC-461D-9D88-5B5BF763B0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7A64-2708-4DCA-8F5D-6D783E302210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D08F2-8B34-4ABD-99F3-E614E3D4C6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78C23E-F00C-4E8E-9E3D-30CDC6651918}" type="datetimeFigureOut">
              <a:rPr lang="fr-FR"/>
              <a:pPr>
                <a:defRPr/>
              </a:pPr>
              <a:t>15/05/2023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14DE8A-B554-4094-B94A-F237CCCB29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544513" y="4214813"/>
            <a:ext cx="7772400" cy="147002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92AB63"/>
                </a:solidFill>
              </a:rPr>
              <a:t>курс </a:t>
            </a:r>
            <a:r>
              <a:rPr lang="en-US" sz="4000" b="1" dirty="0" smtClean="0">
                <a:solidFill>
                  <a:srgbClr val="92AB63"/>
                </a:solidFill>
              </a:rPr>
              <a:t/>
            </a:r>
            <a:br>
              <a:rPr lang="en-US" sz="4000" b="1" dirty="0" smtClean="0">
                <a:solidFill>
                  <a:srgbClr val="92AB63"/>
                </a:solidFill>
              </a:rPr>
            </a:br>
            <a:r>
              <a:rPr lang="ru-RU" sz="4000" b="1" dirty="0" smtClean="0">
                <a:solidFill>
                  <a:srgbClr val="92AB63"/>
                </a:solidFill>
              </a:rPr>
              <a:t>«Основы принятия решений»</a:t>
            </a:r>
            <a:endParaRPr lang="ru-RU" sz="4000" dirty="0" smtClean="0">
              <a:solidFill>
                <a:srgbClr val="92AB63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547813" y="1628775"/>
            <a:ext cx="4608512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Г.В. Сорина, доктор философских наук, профессор</a:t>
            </a:r>
            <a:endParaRPr lang="fr-FR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20101118141343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76672"/>
            <a:ext cx="1737320" cy="2171650"/>
          </a:xfrm>
          <a:prstGeom prst="rect">
            <a:avLst/>
          </a:prstGeom>
          <a:effectLst>
            <a:innerShdw blurRad="114300">
              <a:schemeClr val="accent6">
                <a:lumMod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258888" y="2276475"/>
            <a:ext cx="69135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  <a:p>
            <a:pPr algn="just"/>
            <a:r>
              <a:rPr lang="en-US" b="1" dirty="0">
                <a:solidFill>
                  <a:srgbClr val="80A331"/>
                </a:solidFill>
              </a:rPr>
              <a:t>	</a:t>
            </a:r>
            <a:r>
              <a:rPr lang="ru-RU" b="1" dirty="0">
                <a:solidFill>
                  <a:srgbClr val="80A331"/>
                </a:solidFill>
              </a:rPr>
              <a:t>В рамках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менеджмента,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PR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, рекламы</a:t>
            </a:r>
            <a:r>
              <a:rPr lang="ru-RU" b="1" dirty="0" smtClean="0">
                <a:solidFill>
                  <a:srgbClr val="80A331"/>
                </a:solidFill>
              </a:rPr>
              <a:t> </a:t>
            </a:r>
            <a:r>
              <a:rPr lang="ru-RU" b="1" dirty="0">
                <a:solidFill>
                  <a:srgbClr val="80A331"/>
                </a:solidFill>
              </a:rPr>
              <a:t>вопросы детерминируются всеми сферами деятельности организации. </a:t>
            </a:r>
            <a:endParaRPr lang="en-US" b="1" dirty="0">
              <a:solidFill>
                <a:srgbClr val="80A331"/>
              </a:solidFill>
            </a:endParaRPr>
          </a:p>
          <a:p>
            <a:pPr algn="just"/>
            <a:r>
              <a:rPr lang="en-US" b="1" dirty="0">
                <a:solidFill>
                  <a:srgbClr val="80A331"/>
                </a:solidFill>
              </a:rPr>
              <a:t>	</a:t>
            </a:r>
            <a:r>
              <a:rPr lang="ru-RU" b="1" dirty="0">
                <a:solidFill>
                  <a:srgbClr val="80A331"/>
                </a:solidFill>
              </a:rPr>
              <a:t>Благодаря вопросу, как вы увидите это дальше, происходит как бы схватывание (</a:t>
            </a:r>
            <a:r>
              <a:rPr lang="ru-RU" b="1" dirty="0" err="1">
                <a:solidFill>
                  <a:srgbClr val="80A331"/>
                </a:solidFill>
              </a:rPr>
              <a:t>apprehension</a:t>
            </a:r>
            <a:r>
              <a:rPr lang="ru-RU" b="1" dirty="0">
                <a:solidFill>
                  <a:srgbClr val="80A331"/>
                </a:solidFill>
              </a:rPr>
              <a:t>) проблемной ситуации. Вопрос оказывается инструментом ее понимания и последующего разрешения. </a:t>
            </a:r>
            <a:endParaRPr lang="en-US" b="1" dirty="0">
              <a:solidFill>
                <a:srgbClr val="80A331"/>
              </a:solidFill>
            </a:endParaRPr>
          </a:p>
          <a:p>
            <a:pPr algn="just"/>
            <a:r>
              <a:rPr lang="en-US" b="1" dirty="0">
                <a:solidFill>
                  <a:srgbClr val="80A331"/>
                </a:solidFill>
              </a:rPr>
              <a:t>	</a:t>
            </a:r>
            <a:r>
              <a:rPr lang="ru-RU" b="1" dirty="0">
                <a:solidFill>
                  <a:srgbClr val="80A331"/>
                </a:solidFill>
              </a:rPr>
              <a:t>Кроме того, умение формулировать вопросы само по себе является показателем интеллектуальных способностей человека.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4213" y="1196975"/>
            <a:ext cx="80645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Вопрос является особым «нервом интеллектуальной жизни».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450" y="981075"/>
            <a:ext cx="3960813" cy="5354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80A331"/>
                </a:solidFill>
              </a:rPr>
              <a:t>Ещё И. Кант писал, что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«Умение ставить разумные вопросы есть уже важный и необходимый признак ума или проницательности»</a:t>
            </a:r>
            <a:r>
              <a:rPr lang="ru-RU" b="1" dirty="0">
                <a:solidFill>
                  <a:srgbClr val="80A331"/>
                </a:solidFill>
              </a:rPr>
              <a:t>.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80A331"/>
                </a:solidFill>
              </a:rPr>
              <a:t>Продолжая эту мысль, он замечал, что 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если вопрос сам по себе бессмыслен и требует бесполезных ответов, то кроме стыда для вопрошающего он имеет иногда еще тот недостаток, что побуждает неосмотрительного слушателя к нелепым ответам и создает смешное зрелище: один (по выражению древних) доит козла, а другой держит под ним решето</a:t>
            </a:r>
            <a:r>
              <a:rPr lang="ru-RU" b="1" dirty="0">
                <a:solidFill>
                  <a:srgbClr val="80A331"/>
                </a:solidFill>
              </a:rPr>
              <a:t>».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2292" name="Рисунок 3" descr="kant-immanui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5962650" y="2708275"/>
            <a:ext cx="264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72225" y="5589588"/>
            <a:ext cx="22320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 err="1">
                <a:solidFill>
                  <a:srgbClr val="80A331"/>
                </a:solidFill>
                <a:latin typeface="+mj-lt"/>
              </a:rPr>
              <a:t>Иммануил</a:t>
            </a:r>
            <a:r>
              <a:rPr lang="ru-RU" sz="1200" i="1" dirty="0">
                <a:solidFill>
                  <a:srgbClr val="80A331"/>
                </a:solidFill>
                <a:latin typeface="+mj-lt"/>
              </a:rPr>
              <a:t> Кант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288" y="260350"/>
            <a:ext cx="82804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При помощи вопроса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мысль направляется по определенному каналу»: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55650" y="1768475"/>
            <a:ext cx="756126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50000"/>
              </a:lnSpc>
              <a:buFont typeface="Arial" charset="0"/>
              <a:buChar char="•"/>
            </a:pPr>
            <a:r>
              <a:rPr lang="ru-RU" b="1" dirty="0">
                <a:solidFill>
                  <a:srgbClr val="80A331"/>
                </a:solidFill>
              </a:rPr>
              <a:t>формулируется цель, </a:t>
            </a:r>
          </a:p>
          <a:p>
            <a:pPr lvl="2">
              <a:lnSpc>
                <a:spcPct val="150000"/>
              </a:lnSpc>
              <a:buFont typeface="Arial" charset="0"/>
              <a:buChar char="•"/>
            </a:pPr>
            <a:r>
              <a:rPr lang="ru-RU" b="1" dirty="0">
                <a:solidFill>
                  <a:srgbClr val="80A331"/>
                </a:solidFill>
              </a:rPr>
              <a:t>оцениваются возможности, </a:t>
            </a:r>
          </a:p>
          <a:p>
            <a:pPr lvl="2">
              <a:lnSpc>
                <a:spcPct val="150000"/>
              </a:lnSpc>
              <a:buFont typeface="Arial" charset="0"/>
              <a:buChar char="•"/>
            </a:pPr>
            <a:r>
              <a:rPr lang="ru-RU" b="1" dirty="0">
                <a:solidFill>
                  <a:srgbClr val="80A331"/>
                </a:solidFill>
              </a:rPr>
              <a:t>создаются условия для выработки решения. </a:t>
            </a:r>
            <a:endParaRPr lang="en-US" b="1" dirty="0">
              <a:solidFill>
                <a:srgbClr val="80A331"/>
              </a:solidFill>
            </a:endParaRPr>
          </a:p>
          <a:p>
            <a:endParaRPr lang="en-US" dirty="0">
              <a:solidFill>
                <a:srgbClr val="80A331"/>
              </a:solidFill>
            </a:endParaRPr>
          </a:p>
          <a:p>
            <a:endParaRPr lang="en-US" dirty="0">
              <a:solidFill>
                <a:srgbClr val="80A331"/>
              </a:solidFill>
            </a:endParaRPr>
          </a:p>
          <a:p>
            <a:pPr algn="just"/>
            <a:r>
              <a:rPr lang="ru-RU" i="1" dirty="0">
                <a:solidFill>
                  <a:srgbClr val="80A331"/>
                </a:solidFill>
              </a:rPr>
              <a:t>Образно говоря, вопрос распаковывает проблему, делает её явленной. </a:t>
            </a:r>
            <a:endParaRPr lang="en-US" i="1" dirty="0">
              <a:solidFill>
                <a:srgbClr val="80A331"/>
              </a:solidFill>
            </a:endParaRPr>
          </a:p>
          <a:p>
            <a:pPr algn="just"/>
            <a:r>
              <a:rPr lang="ru-RU" i="1" dirty="0">
                <a:solidFill>
                  <a:srgbClr val="80A331"/>
                </a:solidFill>
              </a:rPr>
              <a:t>Именно поэтому вопросы, вопросно-ответные процедуры (ВОП) оказываются одним из важнейших инструментов принятия </a:t>
            </a:r>
            <a:r>
              <a:rPr lang="ru-RU" i="1" dirty="0" smtClean="0">
                <a:solidFill>
                  <a:srgbClr val="80A331"/>
                </a:solidFill>
              </a:rPr>
              <a:t>решений и критического мышления.</a:t>
            </a:r>
            <a:endParaRPr lang="ru-RU" i="1" dirty="0">
              <a:solidFill>
                <a:srgbClr val="80A33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450" y="1844675"/>
            <a:ext cx="7561263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80A331"/>
                </a:solidFill>
              </a:rPr>
              <a:t>В теории и практике подготовки решений преобладает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критически-аналитический способ рассуждения</a:t>
            </a:r>
            <a:r>
              <a:rPr lang="ru-RU" sz="2400" b="1" dirty="0">
                <a:solidFill>
                  <a:srgbClr val="80A331"/>
                </a:solidFill>
              </a:rPr>
              <a:t>, предполагающий рефлексию относительно того, какие именно инструменты принятия решений необходимо использовать на той или иной стадии подготовки решений.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 descr="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750" y="2349500"/>
            <a:ext cx="8229600" cy="2663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«Вопрос о вопросе».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Базовая характеристика.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500" i="1" dirty="0" smtClean="0">
                <a:solidFill>
                  <a:schemeClr val="accent6">
                    <a:lumMod val="50000"/>
                  </a:schemeClr>
                </a:solidFill>
              </a:rPr>
              <a:t>И. </a:t>
            </a:r>
            <a:r>
              <a:rPr lang="ru-RU" sz="2500" i="1" dirty="0" err="1" smtClean="0">
                <a:solidFill>
                  <a:schemeClr val="accent6">
                    <a:lumMod val="50000"/>
                  </a:schemeClr>
                </a:solidFill>
              </a:rPr>
              <a:t>Хинтикка</a:t>
            </a:r>
            <a:r>
              <a:rPr lang="ru-RU" sz="2500" i="1" dirty="0" smtClean="0">
                <a:solidFill>
                  <a:schemeClr val="accent6">
                    <a:lumMod val="50000"/>
                  </a:schemeClr>
                </a:solidFill>
              </a:rPr>
              <a:t>: «Вопрос является требованием информации. Спрашивающий просит обеспечить его некоторой информацией для того, чтобы иметь знание о некотором предмете».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804025" y="47625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B050"/>
                </a:solidFill>
              </a:rPr>
              <a:t>БЛОК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750" y="476250"/>
            <a:ext cx="82804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«Вопрос о вопросе». Уточненная характеристика.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755650" y="2276475"/>
            <a:ext cx="770413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80A331"/>
                </a:solidFill>
              </a:rPr>
              <a:t>	</a:t>
            </a:r>
            <a:r>
              <a:rPr lang="ru-RU" sz="2400" b="1" i="1" dirty="0">
                <a:solidFill>
                  <a:srgbClr val="80A331"/>
                </a:solidFill>
              </a:rPr>
              <a:t>Вопрос – это требование информации, формирующееся на основе исходного, базового знания, представленного в явной предпосылке вопроса, при котором спрашивающий верит, надеется расширить имеющуюся у него информацию либо понять, что расширение информации на данном этапе поиска невозможно.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042988" y="981075"/>
            <a:ext cx="74898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80A331"/>
                </a:solidFill>
              </a:rPr>
              <a:t>Вопросы ведут к активизации различных форм знания субъектов, делают более или менее устойчивыми исходные установки субъектов, их предпочтения и убеждения. </a:t>
            </a:r>
            <a:endParaRPr lang="en-US" sz="2400" b="1">
              <a:solidFill>
                <a:srgbClr val="80A331"/>
              </a:solidFill>
            </a:endParaRPr>
          </a:p>
          <a:p>
            <a:pPr algn="just"/>
            <a:endParaRPr lang="en-US" sz="2400" b="1">
              <a:solidFill>
                <a:srgbClr val="80A331"/>
              </a:solidFill>
            </a:endParaRPr>
          </a:p>
          <a:p>
            <a:pPr algn="just"/>
            <a:r>
              <a:rPr lang="ru-RU" sz="2400">
                <a:solidFill>
                  <a:srgbClr val="80A331"/>
                </a:solidFill>
              </a:rPr>
              <a:t>Именно вопросы создают условия для выбора возможных и необходимых ответов. </a:t>
            </a:r>
            <a:endParaRPr lang="en-US" sz="2400">
              <a:solidFill>
                <a:srgbClr val="80A331"/>
              </a:solidFill>
            </a:endParaRPr>
          </a:p>
          <a:p>
            <a:pPr algn="just"/>
            <a:endParaRPr lang="en-US" sz="2400" b="1">
              <a:solidFill>
                <a:srgbClr val="80A331"/>
              </a:solidFill>
            </a:endParaRPr>
          </a:p>
          <a:p>
            <a:pPr algn="just"/>
            <a:r>
              <a:rPr lang="ru-RU" sz="2400" b="1">
                <a:solidFill>
                  <a:srgbClr val="80A331"/>
                </a:solidFill>
              </a:rPr>
              <a:t>Вопросы всегда явным образом детерминируют ответы. Поэтому в процессе принятия решения результат, т.е. принятое решение, будет зависеть от исходного вопроса.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3" descr="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re 1"/>
          <p:cNvSpPr>
            <a:spLocks noGrp="1"/>
          </p:cNvSpPr>
          <p:nvPr>
            <p:ph type="title"/>
          </p:nvPr>
        </p:nvSpPr>
        <p:spPr>
          <a:xfrm>
            <a:off x="395288" y="2205038"/>
            <a:ext cx="8374062" cy="266382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984807"/>
                </a:solidFill>
              </a:rPr>
              <a:t>Зависимость ответов от контекстов вопросов </a:t>
            </a:r>
            <a:br>
              <a:rPr lang="ru-RU" sz="2800" b="1" smtClean="0">
                <a:solidFill>
                  <a:srgbClr val="984807"/>
                </a:solidFill>
              </a:rPr>
            </a:br>
            <a:r>
              <a:rPr lang="ru-RU" sz="2800" b="1" smtClean="0">
                <a:solidFill>
                  <a:srgbClr val="984807"/>
                </a:solidFill>
              </a:rPr>
              <a:t>(на примерах различных управленческих</a:t>
            </a:r>
            <a:r>
              <a:rPr lang="ru-RU" sz="2800" b="1" smtClean="0">
                <a:solidFill>
                  <a:srgbClr val="984807"/>
                </a:solidFill>
                <a:latin typeface="Arial" charset="0"/>
              </a:rPr>
              <a:t> </a:t>
            </a:r>
            <a:r>
              <a:rPr lang="ru-RU" sz="2800" b="1" smtClean="0">
                <a:solidFill>
                  <a:srgbClr val="984807"/>
                </a:solidFill>
              </a:rPr>
              <a:t>моделей</a:t>
            </a:r>
            <a:r>
              <a:rPr lang="ru-RU" sz="2800" b="1" smtClean="0">
                <a:solidFill>
                  <a:srgbClr val="984807"/>
                </a:solidFill>
                <a:latin typeface="Arial" charset="0"/>
              </a:rPr>
              <a:t>).</a:t>
            </a:r>
            <a:endParaRPr lang="fr-FR" sz="2800" b="1" smtClean="0">
              <a:solidFill>
                <a:srgbClr val="984807"/>
              </a:solidFill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804025" y="47625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B050"/>
                </a:solidFill>
              </a:rPr>
              <a:t>БЛОК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59113" y="836613"/>
            <a:ext cx="4681537" cy="540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rgbClr val="80A331"/>
                </a:solidFill>
              </a:rPr>
              <a:t>Любой ответ на вопрос зависит от того контекста, в рамках которого он конструируется. Если, например, в организации господствует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авторитарная модель управления</a:t>
            </a:r>
            <a:r>
              <a:rPr lang="ru-RU" b="1" dirty="0"/>
              <a:t>, </a:t>
            </a:r>
            <a:r>
              <a:rPr lang="ru-RU" b="1" dirty="0">
                <a:solidFill>
                  <a:srgbClr val="80A331"/>
                </a:solidFill>
              </a:rPr>
              <a:t>то значение ВОП стремится к нулю.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Если в организации принят демократический стиль управления, то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rgbClr val="80A331"/>
                </a:solidFill>
              </a:rPr>
              <a:t>здесь вопросно-ответные процедуры занимают существенное место в процессе подготовки и принятия решений.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411413" y="476250"/>
            <a:ext cx="57610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A331"/>
                </a:solidFill>
              </a:rPr>
              <a:t>Такой стиль управления предполагает умение учитывать и использовать человеческий потенциал организации, в частности, при подготовке решений. </a:t>
            </a:r>
          </a:p>
        </p:txBody>
      </p:sp>
      <p:pic>
        <p:nvPicPr>
          <p:cNvPr id="4" name="Рисунок 3" descr="s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5964" y="1700808"/>
            <a:ext cx="3162300" cy="2743200"/>
          </a:xfrm>
          <a:prstGeom prst="rect">
            <a:avLst/>
          </a:prstGeom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843213" y="4298950"/>
            <a:ext cx="48244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80A331"/>
                </a:solidFill>
              </a:rPr>
              <a:t>Вопросы в рамках этого стиля управления выполняют свои основные функции, в числе которых – сбор  информации, позволяющей рассматривать, сопоставлять различные позиции.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928688" y="796925"/>
            <a:ext cx="7758112" cy="47148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Вопросно-ответные процедуры в теории принятия решений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fr-FR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684213" y="1700213"/>
            <a:ext cx="8013700" cy="4392612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</a:rPr>
              <a:t>План лекции</a:t>
            </a:r>
            <a:r>
              <a:rPr lang="ru-RU" sz="2400" b="1" dirty="0" smtClean="0">
                <a:solidFill>
                  <a:srgbClr val="92AB63"/>
                </a:solidFill>
              </a:rPr>
              <a:t/>
            </a:r>
            <a:br>
              <a:rPr lang="ru-RU" sz="2400" b="1" dirty="0" smtClean="0">
                <a:solidFill>
                  <a:srgbClr val="92AB63"/>
                </a:solidFill>
              </a:rPr>
            </a:br>
            <a:r>
              <a:rPr lang="ru-RU" sz="2400" b="1" dirty="0" smtClean="0">
                <a:solidFill>
                  <a:srgbClr val="92AB63"/>
                </a:solidFill>
              </a:rPr>
              <a:t>  – </a:t>
            </a:r>
            <a:r>
              <a:rPr lang="ru-RU" sz="2400" dirty="0" smtClean="0">
                <a:solidFill>
                  <a:srgbClr val="92AB63"/>
                </a:solidFill>
              </a:rPr>
              <a:t>Вопрос, вопросно-ответная процедура (ВОП) как инструмент принятия решений и креативного мышления;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rgbClr val="92AB6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92AB63"/>
                </a:solidFill>
              </a:rPr>
              <a:t>	– «Вопрос о вопросе»;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400" dirty="0" smtClean="0">
              <a:solidFill>
                <a:srgbClr val="92AB63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92AB63"/>
                </a:solidFill>
              </a:rPr>
              <a:t>	– Зависимость ответов от контекстов вопросов (на примерах различных моделей управления);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92AB63"/>
                </a:solidFill>
              </a:rPr>
              <a:t/>
            </a:r>
            <a:br>
              <a:rPr lang="ru-RU" sz="2400" b="1" dirty="0" smtClean="0">
                <a:solidFill>
                  <a:srgbClr val="92AB63"/>
                </a:solidFill>
              </a:rPr>
            </a:br>
            <a:r>
              <a:rPr lang="ru-RU" sz="2400" b="1" dirty="0" smtClean="0">
                <a:solidFill>
                  <a:srgbClr val="92AB63"/>
                </a:solidFill>
              </a:rPr>
              <a:t>– М</a:t>
            </a:r>
            <a:r>
              <a:rPr lang="ru-RU" sz="2400" dirty="0" smtClean="0">
                <a:solidFill>
                  <a:srgbClr val="92AB63"/>
                </a:solidFill>
              </a:rPr>
              <a:t>етодологический статус вопроса и его функции.</a:t>
            </a:r>
            <a:r>
              <a:rPr lang="ru-RU" sz="2400" b="1" dirty="0" smtClean="0">
                <a:solidFill>
                  <a:srgbClr val="92AB63"/>
                </a:solidFill>
              </a:rPr>
              <a:t/>
            </a:r>
            <a:br>
              <a:rPr lang="ru-RU" sz="2400" b="1" dirty="0" smtClean="0">
                <a:solidFill>
                  <a:srgbClr val="92AB63"/>
                </a:solidFill>
              </a:rPr>
            </a:br>
            <a:endParaRPr lang="fr-FR" sz="2400" dirty="0" smtClean="0">
              <a:solidFill>
                <a:srgbClr val="92AB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19700" y="711200"/>
            <a:ext cx="3203575" cy="55861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00" dirty="0">
                <a:solidFill>
                  <a:srgbClr val="80A331"/>
                </a:solidFill>
              </a:rPr>
              <a:t>Дж. </a:t>
            </a:r>
            <a:r>
              <a:rPr lang="ru-RU" sz="2100" dirty="0" err="1">
                <a:solidFill>
                  <a:srgbClr val="80A331"/>
                </a:solidFill>
              </a:rPr>
              <a:t>Коллингвуд</a:t>
            </a:r>
            <a:r>
              <a:rPr lang="ru-RU" sz="2100" dirty="0">
                <a:solidFill>
                  <a:srgbClr val="80A331"/>
                </a:solidFill>
              </a:rPr>
              <a:t> (британский историк, философ, методолог 20 века, один из разработчиков </a:t>
            </a:r>
            <a:r>
              <a:rPr lang="ru-RU" sz="2100" dirty="0" err="1">
                <a:solidFill>
                  <a:srgbClr val="80A331"/>
                </a:solidFill>
              </a:rPr>
              <a:t>интеррогативной</a:t>
            </a:r>
            <a:r>
              <a:rPr lang="ru-RU" sz="2100" dirty="0">
                <a:solidFill>
                  <a:srgbClr val="80A331"/>
                </a:solidFill>
              </a:rPr>
              <a:t> логики)</a:t>
            </a:r>
            <a:endParaRPr lang="en-US" sz="2100" dirty="0">
              <a:solidFill>
                <a:srgbClr val="80A331"/>
              </a:solidFill>
            </a:endParaRPr>
          </a:p>
          <a:p>
            <a:pPr algn="ctr">
              <a:defRPr/>
            </a:pPr>
            <a:endParaRPr lang="ru-RU" sz="2100" dirty="0">
              <a:solidFill>
                <a:srgbClr val="80A331"/>
              </a:solidFill>
            </a:endParaRPr>
          </a:p>
          <a:p>
            <a:pPr algn="ctr">
              <a:defRPr/>
            </a:pPr>
            <a:r>
              <a:rPr lang="ru-RU" sz="2100" dirty="0">
                <a:solidFill>
                  <a:schemeClr val="accent6">
                    <a:lumMod val="50000"/>
                  </a:schemeClr>
                </a:solidFill>
              </a:rPr>
              <a:t>«Ничего нельзя найти, если заранее не поставить вопроса, причем вопроса не расплывчатого, а вполне определенного»</a:t>
            </a:r>
            <a:r>
              <a:rPr lang="ru-RU" sz="2100" dirty="0">
                <a:solidFill>
                  <a:srgbClr val="80A331"/>
                </a:solidFill>
              </a:rPr>
              <a:t>. </a:t>
            </a:r>
            <a:endParaRPr lang="ru-RU" sz="2100" dirty="0" smtClean="0">
              <a:solidFill>
                <a:srgbClr val="80A331"/>
              </a:solidFill>
            </a:endParaRPr>
          </a:p>
          <a:p>
            <a:pPr algn="ctr">
              <a:defRPr/>
            </a:pPr>
            <a:r>
              <a:rPr lang="ru-RU" sz="2100" dirty="0" smtClean="0">
                <a:solidFill>
                  <a:srgbClr val="80A331"/>
                </a:solidFill>
              </a:rPr>
              <a:t>На примере: </a:t>
            </a:r>
            <a:r>
              <a:rPr lang="ru-RU" sz="2100" dirty="0" err="1" smtClean="0">
                <a:solidFill>
                  <a:srgbClr val="80A331"/>
                </a:solidFill>
              </a:rPr>
              <a:t>Шлиман</a:t>
            </a:r>
            <a:r>
              <a:rPr lang="ru-RU" sz="2100" dirty="0" smtClean="0">
                <a:solidFill>
                  <a:srgbClr val="80A331"/>
                </a:solidFill>
              </a:rPr>
              <a:t> поиски Трои</a:t>
            </a:r>
            <a:endParaRPr lang="ru-RU" sz="2100" dirty="0">
              <a:solidFill>
                <a:srgbClr val="80A331"/>
              </a:solidFill>
            </a:endParaRPr>
          </a:p>
        </p:txBody>
      </p:sp>
      <p:pic>
        <p:nvPicPr>
          <p:cNvPr id="4" name="Рисунок 3" descr="Robin_G._Collingwood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7704" y="1484784"/>
            <a:ext cx="2686050" cy="3810000"/>
          </a:xfrm>
          <a:prstGeom prst="rect">
            <a:avLst/>
          </a:prstGeom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203575" y="5661025"/>
            <a:ext cx="1512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i="1">
                <a:solidFill>
                  <a:srgbClr val="80A331"/>
                </a:solidFill>
              </a:rPr>
              <a:t>Робин Джордж Коллингвуд</a:t>
            </a:r>
            <a:endParaRPr lang="ru-RU" sz="1200" i="1">
              <a:solidFill>
                <a:srgbClr val="80A3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Bewildered-About-Social-Interactions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136775" y="404813"/>
            <a:ext cx="6467475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68538" y="4818063"/>
            <a:ext cx="6173787" cy="1131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80A331"/>
                </a:solidFill>
              </a:rPr>
              <a:t>В процессе коммуникации вопрос выполняет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</a:rPr>
              <a:t>навигационную функцию</a:t>
            </a:r>
            <a:r>
              <a:rPr lang="ru-RU" sz="2400" b="1" dirty="0">
                <a:solidFill>
                  <a:srgbClr val="80A331"/>
                </a:solidFill>
              </a:rPr>
              <a:t>.</a:t>
            </a:r>
            <a:r>
              <a:rPr lang="ru-RU" sz="2400" b="1" baseline="30000" dirty="0">
                <a:solidFill>
                  <a:srgbClr val="80A331"/>
                </a:solidFill>
              </a:rPr>
              <a:t> </a:t>
            </a:r>
            <a:endParaRPr lang="ru-RU" sz="2400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395288" y="1557338"/>
            <a:ext cx="84248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Элементы сократовской методики вопрошания, вошедшие в современную теорию ВОП, предполагают выполнение следующих правил: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400" b="1" dirty="0">
              <a:solidFill>
                <a:srgbClr val="80A331"/>
              </a:solidFill>
            </a:endParaRPr>
          </a:p>
          <a:p>
            <a:pPr algn="ctr"/>
            <a:endParaRPr lang="ru-RU" sz="2400" b="1" dirty="0">
              <a:solidFill>
                <a:srgbClr val="80A331"/>
              </a:solidFill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400" b="1" dirty="0">
                <a:solidFill>
                  <a:srgbClr val="80A331"/>
                </a:solidFill>
              </a:rPr>
              <a:t> </a:t>
            </a:r>
            <a:r>
              <a:rPr lang="ru-RU" sz="2400" b="1" i="1" dirty="0">
                <a:solidFill>
                  <a:srgbClr val="80A331"/>
                </a:solidFill>
              </a:rPr>
              <a:t>последовательное чередование вопросов и ответов;</a:t>
            </a:r>
            <a:endParaRPr lang="en-US" sz="2400" b="1" i="1" dirty="0">
              <a:solidFill>
                <a:srgbClr val="80A331"/>
              </a:solidFill>
            </a:endParaRPr>
          </a:p>
          <a:p>
            <a:pPr lvl="2">
              <a:buFont typeface="Courier New" pitchFamily="49" charset="0"/>
              <a:buChar char="o"/>
            </a:pPr>
            <a:endParaRPr lang="ru-RU" sz="2400" b="1" i="1" dirty="0">
              <a:solidFill>
                <a:srgbClr val="80A331"/>
              </a:solidFill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400" b="1" i="1" dirty="0">
                <a:solidFill>
                  <a:srgbClr val="80A331"/>
                </a:solidFill>
              </a:rPr>
              <a:t> </a:t>
            </a:r>
            <a:r>
              <a:rPr lang="ru-RU" sz="2400" b="1" i="1" dirty="0">
                <a:solidFill>
                  <a:srgbClr val="80A331"/>
                </a:solidFill>
              </a:rPr>
              <a:t>отказ от долгих речей;</a:t>
            </a:r>
            <a:endParaRPr lang="en-US" sz="2400" b="1" i="1" dirty="0">
              <a:solidFill>
                <a:srgbClr val="80A331"/>
              </a:solidFill>
            </a:endParaRPr>
          </a:p>
          <a:p>
            <a:pPr lvl="2">
              <a:buFont typeface="Courier New" pitchFamily="49" charset="0"/>
              <a:buChar char="o"/>
            </a:pPr>
            <a:endParaRPr lang="ru-RU" sz="2400" b="1" i="1" dirty="0">
              <a:solidFill>
                <a:srgbClr val="80A331"/>
              </a:solidFill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400" b="1" i="1" dirty="0">
                <a:solidFill>
                  <a:srgbClr val="80A331"/>
                </a:solidFill>
              </a:rPr>
              <a:t> </a:t>
            </a:r>
            <a:r>
              <a:rPr lang="ru-RU" sz="2400" b="1" i="1" dirty="0">
                <a:solidFill>
                  <a:srgbClr val="80A331"/>
                </a:solidFill>
              </a:rPr>
              <a:t>краткое формулирование ответов.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1979613" y="1484313"/>
            <a:ext cx="62642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80A331"/>
                </a:solidFill>
              </a:rPr>
              <a:t>1)  вопросы нужно задавать даже о том, что, казалось бы, совершенно ясно </a:t>
            </a:r>
            <a:r>
              <a:rPr lang="ru-RU" dirty="0" smtClean="0">
                <a:solidFill>
                  <a:srgbClr val="80A331"/>
                </a:solidFill>
              </a:rPr>
              <a:t>(+ идея семантического примитива, + средневековые правила ведения аргументации, + преодоление двойственности, достаточно </a:t>
            </a:r>
            <a:r>
              <a:rPr lang="ru-RU" dirty="0">
                <a:solidFill>
                  <a:srgbClr val="80A331"/>
                </a:solidFill>
              </a:rPr>
              <a:t>вспомнить, как часто это происходит, например, в работе профессионального детектива);</a:t>
            </a:r>
            <a:endParaRPr lang="en-US" dirty="0">
              <a:solidFill>
                <a:srgbClr val="80A331"/>
              </a:solidFill>
            </a:endParaRPr>
          </a:p>
          <a:p>
            <a:endParaRPr lang="ru-RU" dirty="0">
              <a:solidFill>
                <a:srgbClr val="80A331"/>
              </a:solidFill>
            </a:endParaRPr>
          </a:p>
          <a:p>
            <a:r>
              <a:rPr lang="ru-RU" dirty="0">
                <a:solidFill>
                  <a:srgbClr val="80A331"/>
                </a:solidFill>
              </a:rPr>
              <a:t>2)  новые вопросы можно формулировать только после того, как получен ответ на </a:t>
            </a:r>
            <a:r>
              <a:rPr lang="ru-RU" dirty="0" smtClean="0">
                <a:solidFill>
                  <a:srgbClr val="80A331"/>
                </a:solidFill>
              </a:rPr>
              <a:t>предыдущий (политические дебаты, интервью, Пресс-конференция);</a:t>
            </a:r>
            <a:endParaRPr lang="en-US" dirty="0">
              <a:solidFill>
                <a:srgbClr val="80A331"/>
              </a:solidFill>
            </a:endParaRPr>
          </a:p>
          <a:p>
            <a:endParaRPr lang="ru-RU" dirty="0">
              <a:solidFill>
                <a:srgbClr val="80A331"/>
              </a:solidFill>
            </a:endParaRPr>
          </a:p>
          <a:p>
            <a:r>
              <a:rPr lang="ru-RU" dirty="0">
                <a:solidFill>
                  <a:srgbClr val="80A331"/>
                </a:solidFill>
              </a:rPr>
              <a:t>3)  всегда необходимо формулировать конкретные вопросы, порождающие логику последующего рассуждения; </a:t>
            </a:r>
            <a:endParaRPr lang="en-US" dirty="0">
              <a:solidFill>
                <a:srgbClr val="80A331"/>
              </a:solidFill>
            </a:endParaRPr>
          </a:p>
          <a:p>
            <a:endParaRPr lang="ru-RU" dirty="0">
              <a:solidFill>
                <a:srgbClr val="80A331"/>
              </a:solidFill>
            </a:endParaRPr>
          </a:p>
          <a:p>
            <a:r>
              <a:rPr lang="ru-RU" dirty="0">
                <a:solidFill>
                  <a:srgbClr val="80A331"/>
                </a:solidFill>
              </a:rPr>
              <a:t>4)  спрашивающий не должен вести пространные речи и задавать несколько вопросов сразу.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260350"/>
            <a:ext cx="82089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сократовской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методике предлагается конвенция, в соответствии с которой: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3" descr="sokrates1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059113" y="260350"/>
            <a:ext cx="504507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713" y="4437063"/>
            <a:ext cx="6769100" cy="1944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Сократовская методика фактически предлагает механизмы того, как можно управлять мыслительной деятельностью, своей или другого/других, через систему ВОП.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1331913" y="2205038"/>
            <a:ext cx="64087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0A331"/>
                </a:solidFill>
              </a:rPr>
              <a:t>Вопрос задает исходный путь движения мысли, с его помощью корректируются дальнейшие маршруты мысли. </a:t>
            </a:r>
          </a:p>
          <a:p>
            <a:pPr algn="ctr"/>
            <a:endParaRPr lang="ru-RU" sz="2400" b="1" i="1">
              <a:solidFill>
                <a:srgbClr val="80A331"/>
              </a:solidFill>
            </a:endParaRPr>
          </a:p>
          <a:p>
            <a:pPr algn="ctr"/>
            <a:r>
              <a:rPr lang="ru-RU" sz="2400" b="1" i="1">
                <a:solidFill>
                  <a:srgbClr val="80A331"/>
                </a:solidFill>
              </a:rPr>
              <a:t>С одной стороны, в вопросе четко фиксируется проблемная ситуация, с другой – вопрос «распаковывает» ее.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39750" y="2205038"/>
            <a:ext cx="8229600" cy="2663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Методологический статус вопроса и его функции. 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804025" y="47625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B050"/>
                </a:solidFill>
              </a:rPr>
              <a:t>БЛОК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116013" y="1287463"/>
            <a:ext cx="7056437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300" dirty="0"/>
              <a:t> </a:t>
            </a:r>
            <a:r>
              <a:rPr lang="ru-RU" sz="2300" b="1" dirty="0">
                <a:solidFill>
                  <a:srgbClr val="80A331"/>
                </a:solidFill>
              </a:rPr>
              <a:t>Властный характер вопросов проявлялся уже в мифах и сказках. </a:t>
            </a:r>
          </a:p>
          <a:p>
            <a:pPr algn="ctr"/>
            <a:endParaRPr lang="ru-RU" sz="2300" b="1" dirty="0">
              <a:solidFill>
                <a:srgbClr val="80A331"/>
              </a:solidFill>
            </a:endParaRPr>
          </a:p>
          <a:p>
            <a:pPr algn="ctr"/>
            <a:r>
              <a:rPr lang="ru-RU" sz="2300" b="1" dirty="0">
                <a:solidFill>
                  <a:srgbClr val="80A331"/>
                </a:solidFill>
              </a:rPr>
              <a:t>В этих текстах вопрос формулировался носителем власти, а поиск ответа чаще всего на коварный вопрос, т.е. вопрос, на который, в соответствии с исходной установкой, не может знать ответа никто, кроме задающего вопрос, велся фигурой подчиненной, зависимой. </a:t>
            </a:r>
          </a:p>
          <a:p>
            <a:pPr algn="ctr"/>
            <a:endParaRPr lang="ru-RU" sz="2300" b="1" dirty="0">
              <a:solidFill>
                <a:srgbClr val="80A33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100" b="1" i="1" dirty="0" smtClean="0">
                <a:solidFill>
                  <a:srgbClr val="80A331"/>
                </a:solidFill>
              </a:rPr>
              <a:t>В </a:t>
            </a:r>
            <a:r>
              <a:rPr lang="ru-RU" sz="2100" b="1" i="1" dirty="0">
                <a:solidFill>
                  <a:srgbClr val="80A331"/>
                </a:solidFill>
              </a:rPr>
              <a:t>средневековом этикете право задавать вопросы имели только царствующие особы. </a:t>
            </a:r>
            <a:endParaRPr lang="ru-RU" sz="2100" b="1" i="1" dirty="0" smtClean="0">
              <a:solidFill>
                <a:srgbClr val="80A33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100" b="1" i="1" dirty="0" smtClean="0">
                <a:solidFill>
                  <a:srgbClr val="80A331"/>
                </a:solidFill>
              </a:rPr>
              <a:t>Й. Хейзинга (</a:t>
            </a:r>
            <a:r>
              <a:rPr lang="ru-RU" sz="2100" b="1" i="1" dirty="0" smtClean="0">
                <a:solidFill>
                  <a:srgbClr val="C00000"/>
                </a:solidFill>
              </a:rPr>
              <a:t>нидерландский философ, культуролог (1915-1940</a:t>
            </a:r>
            <a:r>
              <a:rPr lang="ru-RU" sz="2100" b="1" i="1" dirty="0" smtClean="0">
                <a:solidFill>
                  <a:srgbClr val="80A331"/>
                </a:solidFill>
              </a:rPr>
              <a:t>): «Вопрос – ответ – ставка жизнь». </a:t>
            </a:r>
            <a:endParaRPr lang="ru-RU" sz="2100" b="1" i="1" dirty="0">
              <a:solidFill>
                <a:srgbClr val="80A33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313" y="333375"/>
            <a:ext cx="80645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Властная функция вопросов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 descr="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971550" y="1557338"/>
            <a:ext cx="7272338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solidFill>
                  <a:srgbClr val="80A331"/>
                </a:solidFill>
              </a:rPr>
              <a:t>в армии как специфическом организме система ВОП функционирует таким образом, что прерогативой задавать вопросы пользуется вышестоящий начальник или командир. Это, однако, не исключает того, что в определенных условиях подчиненные пользуются правом задавать вопросы, зафиксированные в уставах;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>
              <a:solidFill>
                <a:srgbClr val="80A33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solidFill>
                  <a:srgbClr val="80A331"/>
                </a:solidFill>
              </a:rPr>
              <a:t>в системе управления (при авторитарном стиле управления) преимущественным правом задавать вопросы обладает руководитель;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2000">
              <a:solidFill>
                <a:srgbClr val="80A331"/>
              </a:solidFill>
            </a:endParaRP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000">
                <a:solidFill>
                  <a:srgbClr val="80A331"/>
                </a:solidFill>
              </a:rPr>
              <a:t>в правовых процедурах следователь, прокурор, адвокат, судья обладают приоритетным правом задавать вопросы подследственному или подсудимому;</a:t>
            </a:r>
          </a:p>
          <a:p>
            <a:pPr marL="342900" indent="-342900">
              <a:buFont typeface="Calibri" pitchFamily="34" charset="0"/>
              <a:buAutoNum type="arabicPeriod"/>
            </a:pPr>
            <a:endParaRPr lang="ru-RU" sz="1600"/>
          </a:p>
        </p:txBody>
      </p:sp>
      <p:sp>
        <p:nvSpPr>
          <p:cNvPr id="6" name="TextBox 5"/>
          <p:cNvSpPr txBox="1"/>
          <p:nvPr/>
        </p:nvSpPr>
        <p:spPr>
          <a:xfrm>
            <a:off x="468313" y="404813"/>
            <a:ext cx="806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Властные функции вопросов в современности: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450" y="2133600"/>
            <a:ext cx="6337300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 startAt="4"/>
              <a:defRPr/>
            </a:pPr>
            <a:r>
              <a:rPr lang="ru-RU" sz="2000" dirty="0">
                <a:solidFill>
                  <a:srgbClr val="80A331"/>
                </a:solidFill>
              </a:rPr>
              <a:t>в социологическом опросе социолог, интервьюер задает вопросы респонденту;</a:t>
            </a:r>
          </a:p>
          <a:p>
            <a:pPr marL="342900" indent="-342900">
              <a:buFont typeface="+mj-lt"/>
              <a:buAutoNum type="arabicPeriod" startAt="4"/>
              <a:defRPr/>
            </a:pPr>
            <a:endParaRPr lang="ru-RU" sz="2000" dirty="0">
              <a:solidFill>
                <a:srgbClr val="80A331"/>
              </a:solidFill>
            </a:endParaRPr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ru-RU" sz="2000" dirty="0">
                <a:solidFill>
                  <a:srgbClr val="80A331"/>
                </a:solidFill>
              </a:rPr>
              <a:t>в СМИ журналист реализует, условно говоря, права четвертой власти именно через систему соответствующих вопросов;</a:t>
            </a:r>
          </a:p>
          <a:p>
            <a:pPr marL="342900" indent="-342900">
              <a:buFont typeface="+mj-lt"/>
              <a:buAutoNum type="arabicPeriod" startAt="4"/>
              <a:defRPr/>
            </a:pPr>
            <a:endParaRPr lang="ru-RU" sz="2000" dirty="0">
              <a:solidFill>
                <a:srgbClr val="80A331"/>
              </a:solidFill>
            </a:endParaRPr>
          </a:p>
          <a:p>
            <a:pPr marL="342900" indent="-342900">
              <a:buFont typeface="+mj-lt"/>
              <a:buAutoNum type="arabicPeriod" startAt="4"/>
              <a:defRPr/>
            </a:pPr>
            <a:r>
              <a:rPr lang="ru-RU" sz="2000" dirty="0">
                <a:solidFill>
                  <a:srgbClr val="80A331"/>
                </a:solidFill>
              </a:rPr>
              <a:t>в обыденных </a:t>
            </a:r>
            <a:r>
              <a:rPr lang="ru-RU" sz="2000" dirty="0" err="1">
                <a:solidFill>
                  <a:srgbClr val="80A331"/>
                </a:solidFill>
              </a:rPr>
              <a:t>дискурсах</a:t>
            </a:r>
            <a:r>
              <a:rPr lang="ru-RU" sz="2000" dirty="0">
                <a:solidFill>
                  <a:srgbClr val="80A331"/>
                </a:solidFill>
              </a:rPr>
              <a:t>, например в рамках конфликтных ситуаций, преимущественно задает вопросы нападающая, атакующая сторона.</a:t>
            </a:r>
          </a:p>
          <a:p>
            <a:pPr marL="342900" indent="-342900">
              <a:buFont typeface="+mj-lt"/>
              <a:buAutoNum type="arabicPeriod" startAt="4"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8313" y="404813"/>
            <a:ext cx="806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Властные функции вопросов в современности: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39750" y="2205038"/>
            <a:ext cx="8229600" cy="2663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Сегодня мы с Вами начинаем рассматривать проблемы, связанные с пониманием вопроса,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вопросно-ответных процедур как инструментов принятия решений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fr-FR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6804025" y="47625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solidFill>
                  <a:srgbClr val="00B050"/>
                </a:solidFill>
              </a:rPr>
              <a:t>БЛОК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755650" y="1916113"/>
            <a:ext cx="7993063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 smtClean="0">
                <a:solidFill>
                  <a:srgbClr val="80A331"/>
                </a:solidFill>
              </a:rPr>
              <a:t>Навигационная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 smtClean="0">
                <a:solidFill>
                  <a:srgbClr val="80A331"/>
                </a:solidFill>
              </a:rPr>
              <a:t>Властная 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>
                <a:solidFill>
                  <a:srgbClr val="80A331"/>
                </a:solidFill>
              </a:rPr>
              <a:t>И</a:t>
            </a:r>
            <a:r>
              <a:rPr lang="ru-RU" b="1" dirty="0" smtClean="0">
                <a:solidFill>
                  <a:srgbClr val="80A331"/>
                </a:solidFill>
              </a:rPr>
              <a:t>нформационная</a:t>
            </a:r>
            <a:r>
              <a:rPr lang="ru-RU" b="1" dirty="0">
                <a:solidFill>
                  <a:srgbClr val="80A331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>
                <a:solidFill>
                  <a:srgbClr val="80A331"/>
                </a:solidFill>
              </a:rPr>
              <a:t>К</a:t>
            </a:r>
            <a:r>
              <a:rPr lang="ru-RU" b="1" dirty="0" smtClean="0">
                <a:solidFill>
                  <a:srgbClr val="80A331"/>
                </a:solidFill>
              </a:rPr>
              <a:t>оммуникативная</a:t>
            </a:r>
            <a:r>
              <a:rPr lang="ru-RU" b="1" dirty="0">
                <a:solidFill>
                  <a:srgbClr val="80A331"/>
                </a:solidFill>
              </a:rPr>
              <a:t>;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>
                <a:solidFill>
                  <a:srgbClr val="80A331"/>
                </a:solidFill>
              </a:rPr>
              <a:t>П</a:t>
            </a:r>
            <a:r>
              <a:rPr lang="ru-RU" b="1" dirty="0" smtClean="0">
                <a:solidFill>
                  <a:srgbClr val="80A331"/>
                </a:solidFill>
              </a:rPr>
              <a:t>ервичное информирование (Элизабет </a:t>
            </a:r>
            <a:r>
              <a:rPr lang="ru-RU" b="1" dirty="0" err="1" smtClean="0">
                <a:solidFill>
                  <a:srgbClr val="80A331"/>
                </a:solidFill>
              </a:rPr>
              <a:t>Ноэль</a:t>
            </a:r>
            <a:r>
              <a:rPr lang="ru-RU" b="1" dirty="0" smtClean="0">
                <a:solidFill>
                  <a:srgbClr val="80A331"/>
                </a:solidFill>
              </a:rPr>
              <a:t>);</a:t>
            </a:r>
            <a:endParaRPr lang="ru-RU" b="1" dirty="0">
              <a:solidFill>
                <a:srgbClr val="80A331"/>
              </a:solidFill>
            </a:endParaRP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>
                <a:solidFill>
                  <a:srgbClr val="80A331"/>
                </a:solidFill>
              </a:rPr>
              <a:t>А</a:t>
            </a:r>
            <a:r>
              <a:rPr lang="ru-RU" b="1" dirty="0" smtClean="0">
                <a:solidFill>
                  <a:srgbClr val="80A331"/>
                </a:solidFill>
              </a:rPr>
              <a:t>ктуализация </a:t>
            </a:r>
            <a:r>
              <a:rPr lang="ru-RU" b="1" dirty="0">
                <a:solidFill>
                  <a:srgbClr val="80A331"/>
                </a:solidFill>
              </a:rPr>
              <a:t>внимания;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>
                <a:solidFill>
                  <a:srgbClr val="80A331"/>
                </a:solidFill>
              </a:rPr>
              <a:t>П</a:t>
            </a:r>
            <a:r>
              <a:rPr lang="ru-RU" b="1" dirty="0" smtClean="0">
                <a:solidFill>
                  <a:srgbClr val="80A331"/>
                </a:solidFill>
              </a:rPr>
              <a:t>одчеркивание </a:t>
            </a:r>
            <a:r>
              <a:rPr lang="ru-RU" b="1" dirty="0">
                <a:solidFill>
                  <a:srgbClr val="80A331"/>
                </a:solidFill>
              </a:rPr>
              <a:t>противоположности позиций в дискуссии и одновременно открытости проблемы, развития коммуникации;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>
                <a:solidFill>
                  <a:srgbClr val="80A331"/>
                </a:solidFill>
              </a:rPr>
              <a:t>К</a:t>
            </a:r>
            <a:r>
              <a:rPr lang="ru-RU" b="1" dirty="0" smtClean="0">
                <a:solidFill>
                  <a:srgbClr val="80A331"/>
                </a:solidFill>
              </a:rPr>
              <a:t>онцентрирование </a:t>
            </a:r>
            <a:r>
              <a:rPr lang="ru-RU" b="1" dirty="0">
                <a:solidFill>
                  <a:srgbClr val="80A331"/>
                </a:solidFill>
              </a:rPr>
              <a:t>внимания на нерешенности проблемы;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>
                <a:solidFill>
                  <a:srgbClr val="80A331"/>
                </a:solidFill>
              </a:rPr>
              <a:t>П</a:t>
            </a:r>
            <a:r>
              <a:rPr lang="ru-RU" b="1" dirty="0" smtClean="0">
                <a:solidFill>
                  <a:srgbClr val="80A331"/>
                </a:solidFill>
              </a:rPr>
              <a:t>робуждение </a:t>
            </a:r>
            <a:r>
              <a:rPr lang="ru-RU" b="1" dirty="0">
                <a:solidFill>
                  <a:srgbClr val="80A331"/>
                </a:solidFill>
              </a:rPr>
              <a:t>интереса к предмету обсуждения;</a:t>
            </a:r>
          </a:p>
          <a:p>
            <a:pPr marL="342900" indent="-342900">
              <a:lnSpc>
                <a:spcPct val="150000"/>
              </a:lnSpc>
              <a:buFont typeface="Calibri" pitchFamily="34" charset="0"/>
              <a:buAutoNum type="arabicPeriod"/>
            </a:pPr>
            <a:r>
              <a:rPr lang="ru-RU" b="1" dirty="0">
                <a:solidFill>
                  <a:srgbClr val="80A331"/>
                </a:solidFill>
              </a:rPr>
              <a:t>Д</a:t>
            </a:r>
            <a:r>
              <a:rPr lang="ru-RU" b="1" dirty="0" smtClean="0">
                <a:solidFill>
                  <a:srgbClr val="80A331"/>
                </a:solidFill>
              </a:rPr>
              <a:t>иагностирование </a:t>
            </a:r>
            <a:r>
              <a:rPr lang="ru-RU" b="1" dirty="0">
                <a:solidFill>
                  <a:srgbClr val="80A331"/>
                </a:solidFill>
              </a:rPr>
              <a:t>проблемы;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13" y="404813"/>
            <a:ext cx="806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Функции вопросов в целом: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188" y="1512888"/>
            <a:ext cx="8208962" cy="494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9"/>
              <a:defRPr/>
            </a:pPr>
            <a:r>
              <a:rPr lang="ru-RU" b="1" dirty="0">
                <a:solidFill>
                  <a:srgbClr val="80A331"/>
                </a:solidFill>
              </a:rPr>
              <a:t>В</a:t>
            </a:r>
            <a:r>
              <a:rPr lang="ru-RU" b="1" dirty="0" smtClean="0">
                <a:solidFill>
                  <a:srgbClr val="80A331"/>
                </a:solidFill>
              </a:rPr>
              <a:t>ыражение </a:t>
            </a:r>
            <a:r>
              <a:rPr lang="ru-RU" b="1" dirty="0">
                <a:solidFill>
                  <a:srgbClr val="80A331"/>
                </a:solidFill>
              </a:rPr>
              <a:t>интереса к проблеме, участникам коммуникации;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  <a:defRPr/>
            </a:pPr>
            <a:r>
              <a:rPr lang="ru-RU" b="1" dirty="0">
                <a:solidFill>
                  <a:srgbClr val="80A331"/>
                </a:solidFill>
              </a:rPr>
              <a:t>С</a:t>
            </a:r>
            <a:r>
              <a:rPr lang="ru-RU" b="1" dirty="0" smtClean="0">
                <a:solidFill>
                  <a:srgbClr val="80A331"/>
                </a:solidFill>
              </a:rPr>
              <a:t>нятие </a:t>
            </a:r>
            <a:r>
              <a:rPr lang="ru-RU" b="1" dirty="0">
                <a:solidFill>
                  <a:srgbClr val="80A331"/>
                </a:solidFill>
              </a:rPr>
              <a:t>напряжения в процессе коммуникации;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  <a:defRPr/>
            </a:pPr>
            <a:r>
              <a:rPr lang="ru-RU" b="1" dirty="0">
                <a:solidFill>
                  <a:srgbClr val="80A331"/>
                </a:solidFill>
              </a:rPr>
              <a:t>Н</a:t>
            </a:r>
            <a:r>
              <a:rPr lang="ru-RU" b="1" dirty="0" smtClean="0">
                <a:solidFill>
                  <a:srgbClr val="80A331"/>
                </a:solidFill>
              </a:rPr>
              <a:t>алаживание</a:t>
            </a:r>
            <a:r>
              <a:rPr lang="en-US" b="1" dirty="0">
                <a:solidFill>
                  <a:srgbClr val="80A331"/>
                </a:solidFill>
              </a:rPr>
              <a:t>/</a:t>
            </a:r>
            <a:r>
              <a:rPr lang="ru-RU" b="1" dirty="0">
                <a:solidFill>
                  <a:srgbClr val="80A331"/>
                </a:solidFill>
              </a:rPr>
              <a:t>продолжение переговорного процесса;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  <a:defRPr/>
            </a:pPr>
            <a:r>
              <a:rPr lang="ru-RU" b="1" dirty="0">
                <a:solidFill>
                  <a:srgbClr val="80A331"/>
                </a:solidFill>
              </a:rPr>
              <a:t>П</a:t>
            </a:r>
            <a:r>
              <a:rPr lang="ru-RU" b="1" dirty="0" smtClean="0">
                <a:solidFill>
                  <a:srgbClr val="80A331"/>
                </a:solidFill>
              </a:rPr>
              <a:t>ередача </a:t>
            </a:r>
            <a:r>
              <a:rPr lang="ru-RU" b="1" dirty="0">
                <a:solidFill>
                  <a:srgbClr val="80A331"/>
                </a:solidFill>
              </a:rPr>
              <a:t>эмоционального состояния;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  <a:defRPr/>
            </a:pPr>
            <a:r>
              <a:rPr lang="ru-RU" b="1" dirty="0">
                <a:solidFill>
                  <a:srgbClr val="80A331"/>
                </a:solidFill>
              </a:rPr>
              <a:t>В</a:t>
            </a:r>
            <a:r>
              <a:rPr lang="ru-RU" b="1" dirty="0" smtClean="0">
                <a:solidFill>
                  <a:srgbClr val="80A331"/>
                </a:solidFill>
              </a:rPr>
              <a:t>ыявления </a:t>
            </a:r>
            <a:r>
              <a:rPr lang="ru-RU" b="1" dirty="0">
                <a:solidFill>
                  <a:srgbClr val="80A331"/>
                </a:solidFill>
              </a:rPr>
              <a:t>чувств, мнений, позиций участников коммуникативного процесса;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  <a:defRPr/>
            </a:pPr>
            <a:r>
              <a:rPr lang="ru-RU" b="1" dirty="0">
                <a:solidFill>
                  <a:srgbClr val="80A331"/>
                </a:solidFill>
              </a:rPr>
              <a:t>П</a:t>
            </a:r>
            <a:r>
              <a:rPr lang="ru-RU" b="1" dirty="0" smtClean="0">
                <a:solidFill>
                  <a:srgbClr val="80A331"/>
                </a:solidFill>
              </a:rPr>
              <a:t>оддержание </a:t>
            </a:r>
            <a:r>
              <a:rPr lang="ru-RU" b="1" dirty="0">
                <a:solidFill>
                  <a:srgbClr val="80A331"/>
                </a:solidFill>
              </a:rPr>
              <a:t>коммуникации;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  <a:defRPr/>
            </a:pPr>
            <a:r>
              <a:rPr lang="ru-RU" b="1" dirty="0">
                <a:solidFill>
                  <a:srgbClr val="80A331"/>
                </a:solidFill>
              </a:rPr>
              <a:t>О</a:t>
            </a:r>
            <a:r>
              <a:rPr lang="ru-RU" b="1" dirty="0" smtClean="0">
                <a:solidFill>
                  <a:srgbClr val="80A331"/>
                </a:solidFill>
              </a:rPr>
              <a:t>ценка </a:t>
            </a:r>
            <a:r>
              <a:rPr lang="ru-RU" b="1" dirty="0">
                <a:solidFill>
                  <a:srgbClr val="80A331"/>
                </a:solidFill>
              </a:rPr>
              <a:t>знаний участников коммуникации;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  <a:defRPr/>
            </a:pPr>
            <a:r>
              <a:rPr lang="ru-RU" b="1" dirty="0">
                <a:solidFill>
                  <a:srgbClr val="80A331"/>
                </a:solidFill>
              </a:rPr>
              <a:t>В</a:t>
            </a:r>
            <a:r>
              <a:rPr lang="ru-RU" b="1" dirty="0" smtClean="0">
                <a:solidFill>
                  <a:srgbClr val="80A331"/>
                </a:solidFill>
              </a:rPr>
              <a:t>овлечение </a:t>
            </a:r>
            <a:r>
              <a:rPr lang="ru-RU" b="1" dirty="0">
                <a:solidFill>
                  <a:srgbClr val="80A331"/>
                </a:solidFill>
              </a:rPr>
              <a:t>в дискуссию; 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9"/>
              <a:defRPr/>
            </a:pPr>
            <a:r>
              <a:rPr lang="ru-RU" b="1" dirty="0">
                <a:solidFill>
                  <a:srgbClr val="80A331"/>
                </a:solidFill>
              </a:rPr>
              <a:t>Э</a:t>
            </a:r>
            <a:r>
              <a:rPr lang="ru-RU" b="1" dirty="0" smtClean="0">
                <a:solidFill>
                  <a:srgbClr val="80A331"/>
                </a:solidFill>
              </a:rPr>
              <a:t>моциональное </a:t>
            </a:r>
            <a:r>
              <a:rPr lang="ru-RU" b="1" dirty="0">
                <a:solidFill>
                  <a:srgbClr val="80A331"/>
                </a:solidFill>
              </a:rPr>
              <a:t>волевое воздействия на участников коммуникации и др.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8313" y="404813"/>
            <a:ext cx="8064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Другие функции вопросов: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4859338" y="2636838"/>
            <a:ext cx="2952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80A331"/>
                </a:solidFill>
              </a:rPr>
              <a:t>Каждый отдельно стоящий вопрос выполняет одновременно несколько функций, но </a:t>
            </a:r>
            <a:r>
              <a:rPr lang="ru-RU" sz="2400" b="1">
                <a:solidFill>
                  <a:srgbClr val="80A331"/>
                </a:solidFill>
              </a:rPr>
              <a:t>он никогда не выполняет все функции сразу</a:t>
            </a:r>
            <a:r>
              <a:rPr lang="ru-RU" sz="2400">
                <a:solidFill>
                  <a:srgbClr val="80A331"/>
                </a:solidFill>
              </a:rPr>
              <a:t>. </a:t>
            </a:r>
          </a:p>
        </p:txBody>
      </p:sp>
      <p:pic>
        <p:nvPicPr>
          <p:cNvPr id="4" name="Рисунок 3" descr="question-mark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3788" y="1412776"/>
            <a:ext cx="3023976" cy="453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11413" y="1628775"/>
            <a:ext cx="5545137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80A331"/>
                </a:solidFill>
              </a:rPr>
              <a:t>Для понимания особенностей функционирования ВОП в различных коммуникативных практиках, в частности в процессе принятия решений, очень важно понимать структурные особенности вопроса.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Но это уже станет темой нашей следующей лекции.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684213" y="1341438"/>
            <a:ext cx="7848600" cy="21590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solidFill>
                  <a:srgbClr val="80A331"/>
                </a:solidFill>
              </a:rPr>
              <a:t>Интеллектуальная деятельность конструируется из определенных блоков, схем, которые были выделены в самостоятельную область исследования еще в Античности, во времена создания аристотелевской логики. </a:t>
            </a:r>
          </a:p>
        </p:txBody>
      </p:sp>
      <p:pic>
        <p:nvPicPr>
          <p:cNvPr id="7" name="Рисунок 6" descr="f_10785605+.jp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3789040"/>
            <a:ext cx="8208912" cy="2452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143125" y="274638"/>
            <a:ext cx="6543675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«ВОП»</a:t>
            </a:r>
            <a:endParaRPr lang="fr-F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143125" y="1600200"/>
            <a:ext cx="6543675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solidFill>
                  <a:srgbClr val="80A331"/>
                </a:solidFill>
              </a:rPr>
              <a:t>	Вопросно-ответную процедуру (ВОП) мы будем рассматривать в качестве одного из инструментов принятия решений. Чаще всего человек, формулирующий вопросы, не задумывается над их структурными особенностями и способами управления. На обыденном уровне порой кажется, что оперирование вопросами, вопросно-ответными процедурами не требует специальных знаний и интеллектуальных навыков. Это не совсем так.</a:t>
            </a:r>
          </a:p>
          <a:p>
            <a:pPr eaLnBrk="1" hangingPunct="1">
              <a:buFont typeface="Arial" charset="0"/>
              <a:buNone/>
            </a:pPr>
            <a:endParaRPr lang="fr-FR" smtClean="0">
              <a:solidFill>
                <a:srgbClr val="80A3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9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4" descr="1379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620713"/>
            <a:ext cx="4897438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08175" y="3860800"/>
            <a:ext cx="6840538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80A331"/>
                </a:solidFill>
                <a:latin typeface="+mj-lt"/>
              </a:rPr>
              <a:t>Каждый </a:t>
            </a:r>
            <a:r>
              <a:rPr lang="ru-RU" sz="2400" dirty="0" smtClean="0">
                <a:solidFill>
                  <a:srgbClr val="80A331"/>
                </a:solidFill>
                <a:latin typeface="+mj-lt"/>
              </a:rPr>
              <a:t>правильно сформулированный вопрос </a:t>
            </a:r>
            <a:r>
              <a:rPr lang="ru-RU" sz="2400" dirty="0">
                <a:solidFill>
                  <a:srgbClr val="80A331"/>
                </a:solidFill>
                <a:latin typeface="+mj-lt"/>
              </a:rPr>
              <a:t>содержит в себе одновременно утверждение. Спрашивая, мы одновременно утверждаем. Поэтому вполне оправданным является утверждение: </a:t>
            </a:r>
            <a:r>
              <a:rPr lang="ru-RU" sz="2400" b="1" dirty="0">
                <a:solidFill>
                  <a:srgbClr val="80A331"/>
                </a:solidFill>
                <a:latin typeface="+mj-lt"/>
              </a:rPr>
              <a:t>«...хорошо поставленный вопрос наполовину решен»</a:t>
            </a:r>
            <a:r>
              <a:rPr lang="ru-RU" sz="2400" dirty="0">
                <a:solidFill>
                  <a:srgbClr val="80A331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ru-RU" sz="2400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3" descr="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4075" y="1052513"/>
            <a:ext cx="62642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Пример</a:t>
            </a:r>
            <a:r>
              <a:rPr lang="ru-RU" sz="2400" dirty="0">
                <a:solidFill>
                  <a:srgbClr val="80A331"/>
                </a:solidFill>
                <a:latin typeface="+mj-lt"/>
              </a:rPr>
              <a:t>: </a:t>
            </a:r>
            <a:r>
              <a:rPr lang="ru-RU" sz="2400" b="1" dirty="0">
                <a:solidFill>
                  <a:srgbClr val="80A331"/>
                </a:solidFill>
                <a:latin typeface="+mj-lt"/>
              </a:rPr>
              <a:t>«Почему знание теории вопроса, вопросно-ответных процедур повышает эффективность управленческой деятельности?»</a:t>
            </a:r>
            <a:r>
              <a:rPr lang="ru-RU" sz="2400" dirty="0">
                <a:solidFill>
                  <a:srgbClr val="80A331"/>
                </a:solidFill>
                <a:latin typeface="+mj-lt"/>
              </a:rPr>
              <a:t>.</a:t>
            </a:r>
            <a:endParaRPr lang="ru-RU" dirty="0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476375" y="3860800"/>
            <a:ext cx="741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80A331"/>
                </a:solidFill>
              </a:rPr>
              <a:t> – Спрашивая, я одновременно утверждала, «знание теории вопроса, вопросно-ответных процедур почему-то повышает эффективность управленческой деятельности».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 descr="RobertFuddBewusstsein17Jh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268413"/>
            <a:ext cx="26781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050" y="1341438"/>
            <a:ext cx="3241675" cy="3810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2880"/>
              </a:lnSpc>
              <a:defRPr/>
            </a:pPr>
            <a:r>
              <a:rPr lang="ru-RU" sz="2400" b="1" dirty="0">
                <a:solidFill>
                  <a:srgbClr val="80A331"/>
                </a:solidFill>
                <a:latin typeface="+mj-lt"/>
              </a:rPr>
              <a:t>Знание </a:t>
            </a:r>
            <a:endParaRPr lang="en-US" sz="2400" b="1" dirty="0">
              <a:solidFill>
                <a:srgbClr val="80A331"/>
              </a:solidFill>
              <a:latin typeface="+mj-lt"/>
            </a:endParaRPr>
          </a:p>
          <a:p>
            <a:pPr algn="ctr">
              <a:lnSpc>
                <a:spcPts val="2880"/>
              </a:lnSpc>
              <a:defRPr/>
            </a:pPr>
            <a:r>
              <a:rPr lang="ru-RU" sz="2400" b="1" dirty="0">
                <a:solidFill>
                  <a:srgbClr val="80A331"/>
                </a:solidFill>
                <a:latin typeface="+mj-lt"/>
              </a:rPr>
              <a:t>элементарных правил интеллектуальной деятельности серьезно повышает уровень не только интеллектуальных, но организационных возможностей руководителя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Вопросы в процессе принятия решений направлены на: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600" b="1" dirty="0" smtClean="0">
                <a:solidFill>
                  <a:srgbClr val="80A331"/>
                </a:solidFill>
              </a:rPr>
              <a:t>уточнение основных тезисов и аргументов обсуждаемых проблем, 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600" b="1" dirty="0" smtClean="0">
                <a:solidFill>
                  <a:srgbClr val="80A331"/>
                </a:solidFill>
              </a:rPr>
              <a:t>элиминацию возможных ошибок в рассуждениях,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600" b="1" dirty="0" smtClean="0">
                <a:solidFill>
                  <a:srgbClr val="80A331"/>
                </a:solidFill>
              </a:rPr>
              <a:t>проверку качества приводимой аргументации в целом. 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600" dirty="0" smtClean="0">
              <a:solidFill>
                <a:srgbClr val="80A331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r>
              <a:rPr lang="en-US" sz="2600" dirty="0" smtClean="0">
                <a:solidFill>
                  <a:srgbClr val="80A331"/>
                </a:solidFill>
              </a:rPr>
              <a:t>	</a:t>
            </a:r>
            <a:r>
              <a:rPr lang="ru-RU" sz="2600" dirty="0" smtClean="0">
                <a:solidFill>
                  <a:srgbClr val="80A331"/>
                </a:solidFill>
              </a:rPr>
              <a:t>В то же время вопросно-ответные процедуры являются необходимым инструментом понимания и объяснения, интерпретации и оценки, анализа и синтеза. </a:t>
            </a:r>
          </a:p>
          <a:p>
            <a:pPr eaLnBrk="1" hangingPunct="1"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118</Template>
  <TotalTime>1141</TotalTime>
  <Words>1003</Words>
  <Application>Microsoft Office PowerPoint</Application>
  <PresentationFormat>Экран (4:3)</PresentationFormat>
  <Paragraphs>130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Courier New</vt:lpstr>
      <vt:lpstr>118</vt:lpstr>
      <vt:lpstr>курс  «Основы принятия решений»</vt:lpstr>
      <vt:lpstr>Вопросно-ответные процедуры в теории принятия решений  </vt:lpstr>
      <vt:lpstr>Сегодня мы с Вами начинаем рассматривать проблемы, связанные с пониманием вопроса, вопросно-ответных процедур как инструментов принятия решений. </vt:lpstr>
      <vt:lpstr>Презентация PowerPoint</vt:lpstr>
      <vt:lpstr>«ВОП»</vt:lpstr>
      <vt:lpstr>Презентация PowerPoint</vt:lpstr>
      <vt:lpstr>Презентация PowerPoint</vt:lpstr>
      <vt:lpstr>Презентация PowerPoint</vt:lpstr>
      <vt:lpstr>Вопросы в процессе принятия решений направлены на: </vt:lpstr>
      <vt:lpstr>Презентация PowerPoint</vt:lpstr>
      <vt:lpstr>Презентация PowerPoint</vt:lpstr>
      <vt:lpstr>Презентация PowerPoint</vt:lpstr>
      <vt:lpstr>Презентация PowerPoint</vt:lpstr>
      <vt:lpstr>«Вопрос о вопросе». Базовая характеристика.   И. Хинтикка: «Вопрос является требованием информации. Спрашивающий просит обеспечить его некоторой информацией для того, чтобы иметь знание о некотором предмете».  </vt:lpstr>
      <vt:lpstr>Презентация PowerPoint</vt:lpstr>
      <vt:lpstr>Презентация PowerPoint</vt:lpstr>
      <vt:lpstr>Зависимость ответов от контекстов вопросов  (на примерах различных управленческих моделей).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Методологический статус вопроса и его функции.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1</dc:creator>
  <cp:lastModifiedBy>Галина</cp:lastModifiedBy>
  <cp:revision>58</cp:revision>
  <dcterms:created xsi:type="dcterms:W3CDTF">2012-04-09T11:09:12Z</dcterms:created>
  <dcterms:modified xsi:type="dcterms:W3CDTF">2023-05-15T18:41:12Z</dcterms:modified>
</cp:coreProperties>
</file>